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BA18"/>
    <a:srgbClr val="59C71A"/>
    <a:srgbClr val="FFFFFF"/>
    <a:srgbClr val="63E01E"/>
    <a:srgbClr val="9CEC70"/>
    <a:srgbClr val="3E8C12"/>
    <a:srgbClr val="D5E3CF"/>
    <a:srgbClr val="EB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44" autoAdjust="0"/>
    <p:restoredTop sz="94604" autoAdjust="0"/>
  </p:normalViewPr>
  <p:slideViewPr>
    <p:cSldViewPr snapToGrid="0">
      <p:cViewPr>
        <p:scale>
          <a:sx n="63" d="100"/>
          <a:sy n="63" d="100"/>
        </p:scale>
        <p:origin x="1844" y="-97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83236807-2713-4216-AA35-88C56F95D729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2D50AFEC-875E-4B0B-BA61-C431B951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48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80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64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42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2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37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7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1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09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41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27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FEC-875E-4B0B-BA61-C431B95122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8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7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1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6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0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8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1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8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7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7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ECC54-9DD0-4198-A143-4E2511D86288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35811-D8FC-42F8-87C6-A8156287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8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gif"/><Relationship Id="rId7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emf"/><Relationship Id="rId10" Type="http://schemas.openxmlformats.org/officeDocument/2006/relationships/image" Target="../media/image58.jpeg"/><Relationship Id="rId4" Type="http://schemas.openxmlformats.org/officeDocument/2006/relationships/image" Target="../media/image52.emf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2.jp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42.emf"/><Relationship Id="rId15" Type="http://schemas.openxmlformats.org/officeDocument/2006/relationships/image" Target="../media/image69.png"/><Relationship Id="rId10" Type="http://schemas.openxmlformats.org/officeDocument/2006/relationships/image" Target="../media/image64.jpeg"/><Relationship Id="rId4" Type="http://schemas.openxmlformats.org/officeDocument/2006/relationships/image" Target="../media/image60.pn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jp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2.jp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emf"/><Relationship Id="rId4" Type="http://schemas.openxmlformats.org/officeDocument/2006/relationships/image" Target="../media/image84.emf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2.jpg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jp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jpeg"/><Relationship Id="rId4" Type="http://schemas.openxmlformats.org/officeDocument/2006/relationships/image" Target="../media/image9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.jp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emf"/><Relationship Id="rId9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2.jpg"/><Relationship Id="rId7" Type="http://schemas.openxmlformats.org/officeDocument/2006/relationships/image" Target="../media/image112.pn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gif"/><Relationship Id="rId9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3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microsoft.com/office/2007/relationships/hdphoto" Target="../media/hdphoto4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8.wdp"/><Relationship Id="rId3" Type="http://schemas.openxmlformats.org/officeDocument/2006/relationships/image" Target="../media/image6.jpg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5.png"/><Relationship Id="rId15" Type="http://schemas.openxmlformats.org/officeDocument/2006/relationships/image" Target="../media/image31.jpeg"/><Relationship Id="rId10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microsoft.com/office/2007/relationships/hdphoto" Target="../media/hdphoto6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4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 rot="476927">
            <a:off x="2523574" y="460502"/>
            <a:ext cx="240161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الخامس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9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881061" y="1547657"/>
            <a:ext cx="2842446" cy="388269"/>
            <a:chOff x="4028588" y="1757192"/>
            <a:chExt cx="2842446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4028588" y="1757192"/>
              <a:ext cx="2842446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كيف أعتني بالبيئة البحرية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4144852" y="2145461"/>
              <a:ext cx="2647315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مربع نص 48"/>
          <p:cNvSpPr txBox="1"/>
          <p:nvPr/>
        </p:nvSpPr>
        <p:spPr>
          <a:xfrm>
            <a:off x="598190" y="2043319"/>
            <a:ext cx="5918398" cy="4230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/>
              <a:t>البيئة هي كل ما يحيط بالكائن الحي من كائنات حية وأشياء غير حية. </a:t>
            </a:r>
          </a:p>
        </p:txBody>
      </p:sp>
      <p:grpSp>
        <p:nvGrpSpPr>
          <p:cNvPr id="14" name="مجموعة 13"/>
          <p:cNvGrpSpPr/>
          <p:nvPr/>
        </p:nvGrpSpPr>
        <p:grpSpPr>
          <a:xfrm>
            <a:off x="3746507" y="5727900"/>
            <a:ext cx="2491900" cy="2121844"/>
            <a:chOff x="3811971" y="6568648"/>
            <a:chExt cx="2491900" cy="2121844"/>
          </a:xfrm>
        </p:grpSpPr>
        <p:pic>
          <p:nvPicPr>
            <p:cNvPr id="2" name="صورة 1"/>
            <p:cNvPicPr>
              <a:picLocks noChangeAspect="1"/>
            </p:cNvPicPr>
            <p:nvPr/>
          </p:nvPicPr>
          <p:blipFill>
            <a:blip r:embed="rId3">
              <a:lum contrast="20000"/>
            </a:blip>
            <a:stretch>
              <a:fillRect/>
            </a:stretch>
          </p:blipFill>
          <p:spPr>
            <a:xfrm>
              <a:off x="3811971" y="6568648"/>
              <a:ext cx="2491900" cy="1853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grpSp>
          <p:nvGrpSpPr>
            <p:cNvPr id="12" name="مجموعة 11"/>
            <p:cNvGrpSpPr/>
            <p:nvPr/>
          </p:nvGrpSpPr>
          <p:grpSpPr>
            <a:xfrm>
              <a:off x="4069208" y="8312197"/>
              <a:ext cx="1977426" cy="378295"/>
              <a:chOff x="4159832" y="5845222"/>
              <a:chExt cx="1977426" cy="378295"/>
            </a:xfrm>
          </p:grpSpPr>
          <p:sp>
            <p:nvSpPr>
              <p:cNvPr id="61" name="مستطيل مستدير الزوايا 60"/>
              <p:cNvSpPr/>
              <p:nvPr/>
            </p:nvSpPr>
            <p:spPr>
              <a:xfrm>
                <a:off x="4159832" y="5845222"/>
                <a:ext cx="1977426" cy="378295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55" name="مربع نص 54"/>
              <p:cNvSpPr txBox="1"/>
              <p:nvPr/>
            </p:nvSpPr>
            <p:spPr>
              <a:xfrm>
                <a:off x="4225889" y="5880482"/>
                <a:ext cx="1845312" cy="3077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400" dirty="0" smtClean="0"/>
                  <a:t>الشاطئ قبل العطلة</a:t>
                </a:r>
                <a:endParaRPr lang="ar-SY" sz="1400" dirty="0"/>
              </a:p>
            </p:txBody>
          </p:sp>
        </p:grpSp>
      </p:grpSp>
      <p:grpSp>
        <p:nvGrpSpPr>
          <p:cNvPr id="13" name="مجموعة 12"/>
          <p:cNvGrpSpPr/>
          <p:nvPr/>
        </p:nvGrpSpPr>
        <p:grpSpPr>
          <a:xfrm>
            <a:off x="598190" y="5727900"/>
            <a:ext cx="2491900" cy="2121844"/>
            <a:chOff x="555567" y="6568648"/>
            <a:chExt cx="2491900" cy="2121844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4">
              <a:lum contrast="20000"/>
            </a:blip>
            <a:stretch>
              <a:fillRect/>
            </a:stretch>
          </p:blipFill>
          <p:spPr>
            <a:xfrm>
              <a:off x="555567" y="6568648"/>
              <a:ext cx="2491900" cy="1853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grpSp>
          <p:nvGrpSpPr>
            <p:cNvPr id="11" name="مجموعة 10"/>
            <p:cNvGrpSpPr/>
            <p:nvPr/>
          </p:nvGrpSpPr>
          <p:grpSpPr>
            <a:xfrm>
              <a:off x="812804" y="8312197"/>
              <a:ext cx="1977426" cy="378295"/>
              <a:chOff x="945145" y="5845222"/>
              <a:chExt cx="1977426" cy="378295"/>
            </a:xfrm>
          </p:grpSpPr>
          <p:sp>
            <p:nvSpPr>
              <p:cNvPr id="60" name="مستطيل مستدير الزوايا 59"/>
              <p:cNvSpPr/>
              <p:nvPr/>
            </p:nvSpPr>
            <p:spPr>
              <a:xfrm>
                <a:off x="945145" y="5845222"/>
                <a:ext cx="1977426" cy="378295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56" name="مربع نص 55"/>
              <p:cNvSpPr txBox="1"/>
              <p:nvPr/>
            </p:nvSpPr>
            <p:spPr>
              <a:xfrm>
                <a:off x="1011202" y="5880482"/>
                <a:ext cx="1845312" cy="3077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400" dirty="0" smtClean="0"/>
                  <a:t>الشاطئ بعد العطلة</a:t>
                </a:r>
                <a:endParaRPr lang="ar-SY" sz="1400" dirty="0"/>
              </a:p>
            </p:txBody>
          </p:sp>
        </p:grpSp>
      </p:grpSp>
      <p:pic>
        <p:nvPicPr>
          <p:cNvPr id="16" name="صورة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0" y="2889190"/>
            <a:ext cx="2844608" cy="2258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43" y="2889191"/>
            <a:ext cx="2844608" cy="2258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481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نتيجة بحث الصور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4" t="2636" r="13818"/>
          <a:stretch/>
        </p:blipFill>
        <p:spPr bwMode="auto">
          <a:xfrm>
            <a:off x="4551584" y="2494036"/>
            <a:ext cx="1968501" cy="1970801"/>
          </a:xfrm>
          <a:prstGeom prst="roundRect">
            <a:avLst>
              <a:gd name="adj" fmla="val 13602"/>
            </a:avLst>
          </a:prstGeom>
          <a:noFill/>
          <a:ln w="12700">
            <a:solidFill>
              <a:srgbClr val="59C71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10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2267729" y="4911467"/>
            <a:ext cx="2036482" cy="685581"/>
            <a:chOff x="2525071" y="3315238"/>
            <a:chExt cx="1816524" cy="437978"/>
          </a:xfrm>
        </p:grpSpPr>
        <p:sp>
          <p:nvSpPr>
            <p:cNvPr id="21" name="مستطيل مستدير الزوايا 20"/>
            <p:cNvSpPr/>
            <p:nvPr/>
          </p:nvSpPr>
          <p:spPr>
            <a:xfrm>
              <a:off x="2547170" y="3315238"/>
              <a:ext cx="1763664" cy="437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22" name="مربع نص 21"/>
            <p:cNvSpPr txBox="1"/>
            <p:nvPr/>
          </p:nvSpPr>
          <p:spPr>
            <a:xfrm>
              <a:off x="2525071" y="3426832"/>
              <a:ext cx="1816524" cy="21628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600" dirty="0" smtClean="0"/>
                <a:t>نحمي البيئة البحرية</a:t>
              </a:r>
              <a:endParaRPr lang="ar-SY" sz="1600" dirty="0"/>
            </a:p>
          </p:txBody>
        </p:sp>
      </p:grpSp>
      <p:sp>
        <p:nvSpPr>
          <p:cNvPr id="23" name="Freeform 65"/>
          <p:cNvSpPr/>
          <p:nvPr/>
        </p:nvSpPr>
        <p:spPr>
          <a:xfrm rot="18785557">
            <a:off x="2928529" y="4141775"/>
            <a:ext cx="1940464" cy="63284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4" name="مجموعة 23"/>
          <p:cNvGrpSpPr/>
          <p:nvPr/>
        </p:nvGrpSpPr>
        <p:grpSpPr>
          <a:xfrm>
            <a:off x="4735406" y="2344222"/>
            <a:ext cx="1579533" cy="307777"/>
            <a:chOff x="5592684" y="4346664"/>
            <a:chExt cx="1676796" cy="326729"/>
          </a:xfrm>
        </p:grpSpPr>
        <p:sp>
          <p:nvSpPr>
            <p:cNvPr id="27" name="مستطيل مستدير الزوايا 26"/>
            <p:cNvSpPr/>
            <p:nvPr/>
          </p:nvSpPr>
          <p:spPr>
            <a:xfrm>
              <a:off x="5597010" y="4356635"/>
              <a:ext cx="1672470" cy="298136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28" name="مربع نص 27"/>
            <p:cNvSpPr txBox="1"/>
            <p:nvPr/>
          </p:nvSpPr>
          <p:spPr>
            <a:xfrm>
              <a:off x="5592684" y="4346664"/>
              <a:ext cx="1672470" cy="3267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عدم إلقاء النفايات</a:t>
              </a:r>
              <a:endParaRPr lang="ar-SY" sz="1400" dirty="0"/>
            </a:p>
          </p:txBody>
        </p:sp>
      </p:grpSp>
      <p:grpSp>
        <p:nvGrpSpPr>
          <p:cNvPr id="12" name="مجموعة 11"/>
          <p:cNvGrpSpPr/>
          <p:nvPr/>
        </p:nvGrpSpPr>
        <p:grpSpPr>
          <a:xfrm>
            <a:off x="3904121" y="5836683"/>
            <a:ext cx="2138384" cy="2266208"/>
            <a:chOff x="3957185" y="5836683"/>
            <a:chExt cx="2138384" cy="2266208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 rotWithShape="1">
            <a:blip r:embed="rId5"/>
            <a:srcRect t="9345"/>
            <a:stretch/>
          </p:blipFill>
          <p:spPr>
            <a:xfrm>
              <a:off x="3957185" y="6476999"/>
              <a:ext cx="2138383" cy="1625891"/>
            </a:xfrm>
            <a:prstGeom prst="roundRect">
              <a:avLst>
                <a:gd name="adj" fmla="val 1260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9" name="مجموعة 8"/>
            <p:cNvGrpSpPr/>
            <p:nvPr/>
          </p:nvGrpSpPr>
          <p:grpSpPr>
            <a:xfrm>
              <a:off x="3962087" y="5836683"/>
              <a:ext cx="2133482" cy="2266208"/>
              <a:chOff x="4101662" y="4722770"/>
              <a:chExt cx="2133482" cy="2266208"/>
            </a:xfrm>
          </p:grpSpPr>
          <p:sp>
            <p:nvSpPr>
              <p:cNvPr id="31" name="مستطيل مستدير الزوايا 30"/>
              <p:cNvSpPr/>
              <p:nvPr/>
            </p:nvSpPr>
            <p:spPr>
              <a:xfrm>
                <a:off x="4101662" y="5002208"/>
                <a:ext cx="2133482" cy="1986770"/>
              </a:xfrm>
              <a:prstGeom prst="roundRect">
                <a:avLst>
                  <a:gd name="adj" fmla="val 10152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33" name="مستطيل مستدير الزوايا 32"/>
              <p:cNvSpPr/>
              <p:nvPr/>
            </p:nvSpPr>
            <p:spPr>
              <a:xfrm>
                <a:off x="4271286" y="4722770"/>
                <a:ext cx="1794234" cy="558876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34" name="مربع نص 33"/>
              <p:cNvSpPr txBox="1"/>
              <p:nvPr/>
            </p:nvSpPr>
            <p:spPr>
              <a:xfrm>
                <a:off x="4398519" y="4740598"/>
                <a:ext cx="155062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400" dirty="0" smtClean="0"/>
                  <a:t>فرق تطوعية لتنظيف الشاطئ</a:t>
                </a:r>
                <a:endParaRPr lang="ar-SY" sz="1400" dirty="0"/>
              </a:p>
            </p:txBody>
          </p:sp>
        </p:grpSp>
      </p:grpSp>
      <p:grpSp>
        <p:nvGrpSpPr>
          <p:cNvPr id="55" name="مجموعة 54"/>
          <p:cNvGrpSpPr/>
          <p:nvPr/>
        </p:nvGrpSpPr>
        <p:grpSpPr>
          <a:xfrm>
            <a:off x="257504" y="2344222"/>
            <a:ext cx="1977426" cy="2126373"/>
            <a:chOff x="5383650" y="4346664"/>
            <a:chExt cx="2099190" cy="2257309"/>
          </a:xfrm>
        </p:grpSpPr>
        <p:sp>
          <p:nvSpPr>
            <p:cNvPr id="56" name="مستطيل مستدير الزوايا 55"/>
            <p:cNvSpPr/>
            <p:nvPr/>
          </p:nvSpPr>
          <p:spPr>
            <a:xfrm>
              <a:off x="5383650" y="4508720"/>
              <a:ext cx="2099190" cy="2095253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57" name="مستطيل مستدير الزوايا 56"/>
            <p:cNvSpPr/>
            <p:nvPr/>
          </p:nvSpPr>
          <p:spPr>
            <a:xfrm>
              <a:off x="5597010" y="4356635"/>
              <a:ext cx="1672470" cy="298136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58" name="مربع نص 57"/>
            <p:cNvSpPr txBox="1"/>
            <p:nvPr/>
          </p:nvSpPr>
          <p:spPr>
            <a:xfrm>
              <a:off x="5489731" y="4346664"/>
              <a:ext cx="1878376" cy="3267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وضع القوانين الملزمة</a:t>
              </a:r>
              <a:endParaRPr lang="ar-SY" sz="1400" dirty="0"/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467296" y="5836683"/>
            <a:ext cx="2138925" cy="2266208"/>
            <a:chOff x="467296" y="5836683"/>
            <a:chExt cx="2138925" cy="2266208"/>
          </a:xfrm>
        </p:grpSpPr>
        <p:pic>
          <p:nvPicPr>
            <p:cNvPr id="1026" name="Picture 2" descr="صورة ذات صلة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96" y="6500275"/>
              <a:ext cx="2134023" cy="1602616"/>
            </a:xfrm>
            <a:prstGeom prst="roundRect">
              <a:avLst>
                <a:gd name="adj" fmla="val 1260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grpSp>
          <p:nvGrpSpPr>
            <p:cNvPr id="59" name="مجموعة 58"/>
            <p:cNvGrpSpPr/>
            <p:nvPr/>
          </p:nvGrpSpPr>
          <p:grpSpPr>
            <a:xfrm>
              <a:off x="472739" y="5836683"/>
              <a:ext cx="2133482" cy="2266208"/>
              <a:chOff x="4101662" y="4722770"/>
              <a:chExt cx="2133482" cy="2266208"/>
            </a:xfrm>
          </p:grpSpPr>
          <p:sp>
            <p:nvSpPr>
              <p:cNvPr id="60" name="مستطيل مستدير الزوايا 59"/>
              <p:cNvSpPr/>
              <p:nvPr/>
            </p:nvSpPr>
            <p:spPr>
              <a:xfrm>
                <a:off x="4101662" y="5002208"/>
                <a:ext cx="2133482" cy="1986770"/>
              </a:xfrm>
              <a:prstGeom prst="roundRect">
                <a:avLst>
                  <a:gd name="adj" fmla="val 10152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61" name="مستطيل مستدير الزوايا 60"/>
              <p:cNvSpPr/>
              <p:nvPr/>
            </p:nvSpPr>
            <p:spPr>
              <a:xfrm>
                <a:off x="4271286" y="4722770"/>
                <a:ext cx="1794234" cy="558876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62" name="مربع نص 61"/>
              <p:cNvSpPr txBox="1"/>
              <p:nvPr/>
            </p:nvSpPr>
            <p:spPr>
              <a:xfrm>
                <a:off x="4398519" y="4740598"/>
                <a:ext cx="155062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400" dirty="0" smtClean="0"/>
                  <a:t>إقامة المحميات</a:t>
                </a:r>
              </a:p>
              <a:p>
                <a:pPr algn="ctr"/>
                <a:r>
                  <a:rPr lang="ar-SY" sz="1400" dirty="0" smtClean="0"/>
                  <a:t>مثل محمية جابر</a:t>
                </a:r>
                <a:endParaRPr lang="ar-SY" sz="1400" dirty="0"/>
              </a:p>
            </p:txBody>
          </p:sp>
        </p:grpSp>
      </p:grpSp>
      <p:grpSp>
        <p:nvGrpSpPr>
          <p:cNvPr id="63" name="مجموعة 62"/>
          <p:cNvGrpSpPr/>
          <p:nvPr/>
        </p:nvGrpSpPr>
        <p:grpSpPr>
          <a:xfrm>
            <a:off x="2326785" y="495514"/>
            <a:ext cx="1977426" cy="2126373"/>
            <a:chOff x="5383650" y="4346664"/>
            <a:chExt cx="2099190" cy="2257309"/>
          </a:xfrm>
        </p:grpSpPr>
        <p:sp>
          <p:nvSpPr>
            <p:cNvPr id="64" name="مستطيل مستدير الزوايا 63"/>
            <p:cNvSpPr/>
            <p:nvPr/>
          </p:nvSpPr>
          <p:spPr>
            <a:xfrm>
              <a:off x="5383650" y="4508720"/>
              <a:ext cx="2099190" cy="2095253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65" name="مستطيل مستدير الزوايا 64"/>
            <p:cNvSpPr/>
            <p:nvPr/>
          </p:nvSpPr>
          <p:spPr>
            <a:xfrm>
              <a:off x="5597010" y="4356635"/>
              <a:ext cx="1672470" cy="298136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66" name="مربع نص 65"/>
            <p:cNvSpPr txBox="1"/>
            <p:nvPr/>
          </p:nvSpPr>
          <p:spPr>
            <a:xfrm>
              <a:off x="5592684" y="4346664"/>
              <a:ext cx="1672470" cy="3267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حملات تطوعية</a:t>
              </a:r>
              <a:endParaRPr lang="ar-SY" sz="1400" dirty="0"/>
            </a:p>
          </p:txBody>
        </p:sp>
      </p:grpSp>
      <p:sp>
        <p:nvSpPr>
          <p:cNvPr id="68" name="Freeform 65"/>
          <p:cNvSpPr/>
          <p:nvPr/>
        </p:nvSpPr>
        <p:spPr>
          <a:xfrm rot="6398550" flipV="1">
            <a:off x="2124044" y="6259728"/>
            <a:ext cx="1608402" cy="201654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9" name="Freeform 65"/>
          <p:cNvSpPr/>
          <p:nvPr/>
        </p:nvSpPr>
        <p:spPr>
          <a:xfrm rot="15201450" flipH="1" flipV="1">
            <a:off x="2777896" y="6259728"/>
            <a:ext cx="1608402" cy="201654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Freeform 65"/>
          <p:cNvSpPr/>
          <p:nvPr/>
        </p:nvSpPr>
        <p:spPr>
          <a:xfrm rot="2814443" flipH="1">
            <a:off x="1903556" y="4064154"/>
            <a:ext cx="1725825" cy="248637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Freeform 65"/>
          <p:cNvSpPr/>
          <p:nvPr/>
        </p:nvSpPr>
        <p:spPr>
          <a:xfrm rot="15951680" flipV="1">
            <a:off x="2158616" y="3681844"/>
            <a:ext cx="2245358" cy="190177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32" name="Picture 8" descr="صورة ذات صلة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35" y="789007"/>
            <a:ext cx="1985576" cy="182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صورة ذات صلة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6"/>
          <a:stretch/>
        </p:blipFill>
        <p:spPr bwMode="auto">
          <a:xfrm>
            <a:off x="343160" y="2816880"/>
            <a:ext cx="1888071" cy="15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طيل مستدير الزوايا 70"/>
          <p:cNvSpPr/>
          <p:nvPr/>
        </p:nvSpPr>
        <p:spPr>
          <a:xfrm>
            <a:off x="4672117" y="8182283"/>
            <a:ext cx="1325458" cy="1122926"/>
          </a:xfrm>
          <a:prstGeom prst="roundRect">
            <a:avLst>
              <a:gd name="adj" fmla="val 12682"/>
            </a:avLst>
          </a:prstGeom>
          <a:solidFill>
            <a:schemeClr val="bg1"/>
          </a:solidFill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dirty="0" smtClean="0"/>
              <a:t>   </a:t>
            </a:r>
            <a:endParaRPr lang="ar-SY" sz="1600" dirty="0"/>
          </a:p>
        </p:txBody>
      </p:sp>
      <p:sp>
        <p:nvSpPr>
          <p:cNvPr id="4" name="مربع نص 3"/>
          <p:cNvSpPr txBox="1"/>
          <p:nvPr/>
        </p:nvSpPr>
        <p:spPr>
          <a:xfrm rot="476927">
            <a:off x="2489110" y="460502"/>
            <a:ext cx="247054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السادس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11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881061" y="1547657"/>
            <a:ext cx="2842446" cy="388269"/>
            <a:chOff x="4028588" y="1757192"/>
            <a:chExt cx="2842446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4028588" y="1757192"/>
              <a:ext cx="2842446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كيف أعتني بالبيئة البحرية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4144852" y="2145461"/>
              <a:ext cx="2647315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مربع نص 48"/>
          <p:cNvSpPr txBox="1"/>
          <p:nvPr/>
        </p:nvSpPr>
        <p:spPr>
          <a:xfrm>
            <a:off x="598190" y="1984796"/>
            <a:ext cx="5918398" cy="4230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/>
              <a:t>يساعدنا الاعتناء بالبيئة البحرية على العيش في بيئة نظيفة وصحية.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1750949" y="4325086"/>
            <a:ext cx="48842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-</a:t>
            </a:r>
            <a:r>
              <a:rPr lang="ar-SY" sz="1600" dirty="0"/>
              <a:t> </a:t>
            </a:r>
            <a:r>
              <a:rPr lang="ar-SY" sz="1600" dirty="0" smtClean="0"/>
              <a:t>السلوكيات السليمة عند الخروج للبحر :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2310231" y="4762679"/>
            <a:ext cx="3586943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ar-SY" sz="1400" dirty="0" smtClean="0"/>
              <a:t>جمع النفايات ورميها في المكان المخصص لها.</a:t>
            </a:r>
          </a:p>
          <a:p>
            <a:pPr algn="r">
              <a:lnSpc>
                <a:spcPct val="200000"/>
              </a:lnSpc>
            </a:pPr>
            <a:r>
              <a:rPr lang="ar-SY" sz="1400" dirty="0" smtClean="0"/>
              <a:t>المحافظة على النباتات وعدم قطعها.</a:t>
            </a:r>
          </a:p>
          <a:p>
            <a:pPr algn="r">
              <a:lnSpc>
                <a:spcPct val="200000"/>
              </a:lnSpc>
            </a:pPr>
            <a:r>
              <a:rPr lang="ar-SY" sz="1400" dirty="0" smtClean="0"/>
              <a:t>عدم إيذاء الحيوانات.</a:t>
            </a:r>
          </a:p>
          <a:p>
            <a:pPr algn="r">
              <a:lnSpc>
                <a:spcPct val="200000"/>
              </a:lnSpc>
            </a:pPr>
            <a:r>
              <a:rPr lang="ar-SY" sz="1400" dirty="0" smtClean="0"/>
              <a:t>التأكد من إطفاء النار قبل المغادرة.</a:t>
            </a:r>
          </a:p>
        </p:txBody>
      </p:sp>
      <p:grpSp>
        <p:nvGrpSpPr>
          <p:cNvPr id="27" name="مجموعة 26"/>
          <p:cNvGrpSpPr/>
          <p:nvPr/>
        </p:nvGrpSpPr>
        <p:grpSpPr>
          <a:xfrm>
            <a:off x="5915232" y="4914411"/>
            <a:ext cx="256434" cy="307777"/>
            <a:chOff x="6518158" y="7569097"/>
            <a:chExt cx="392548" cy="471142"/>
          </a:xfrm>
        </p:grpSpPr>
        <p:sp>
          <p:nvSpPr>
            <p:cNvPr id="34" name="شكل بيضاوي 33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400"/>
            </a:p>
          </p:txBody>
        </p:sp>
        <p:sp>
          <p:nvSpPr>
            <p:cNvPr id="35" name="مربع نص 34"/>
            <p:cNvSpPr txBox="1"/>
            <p:nvPr/>
          </p:nvSpPr>
          <p:spPr>
            <a:xfrm>
              <a:off x="6590320" y="7569097"/>
              <a:ext cx="248220" cy="4711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4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</a:t>
              </a:r>
              <a:endParaRPr lang="ar-SY" sz="14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5915232" y="5344552"/>
            <a:ext cx="256434" cy="307777"/>
            <a:chOff x="6518158" y="7560961"/>
            <a:chExt cx="392548" cy="471142"/>
          </a:xfrm>
        </p:grpSpPr>
        <p:sp>
          <p:nvSpPr>
            <p:cNvPr id="32" name="شكل بيضاوي 31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400"/>
            </a:p>
          </p:txBody>
        </p:sp>
        <p:sp>
          <p:nvSpPr>
            <p:cNvPr id="33" name="مربع نص 32"/>
            <p:cNvSpPr txBox="1"/>
            <p:nvPr/>
          </p:nvSpPr>
          <p:spPr>
            <a:xfrm>
              <a:off x="6590320" y="7560961"/>
              <a:ext cx="248220" cy="4711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4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2</a:t>
              </a:r>
              <a:endParaRPr lang="ar-SY" sz="14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29" name="مجموعة 28"/>
          <p:cNvGrpSpPr/>
          <p:nvPr/>
        </p:nvGrpSpPr>
        <p:grpSpPr>
          <a:xfrm>
            <a:off x="5915232" y="5774693"/>
            <a:ext cx="256434" cy="307777"/>
            <a:chOff x="6518158" y="7569396"/>
            <a:chExt cx="392548" cy="471142"/>
          </a:xfrm>
        </p:grpSpPr>
        <p:sp>
          <p:nvSpPr>
            <p:cNvPr id="30" name="شكل بيضاوي 29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400"/>
            </a:p>
          </p:txBody>
        </p:sp>
        <p:sp>
          <p:nvSpPr>
            <p:cNvPr id="31" name="مربع نص 30"/>
            <p:cNvSpPr txBox="1"/>
            <p:nvPr/>
          </p:nvSpPr>
          <p:spPr>
            <a:xfrm>
              <a:off x="6590320" y="7569396"/>
              <a:ext cx="248220" cy="4711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4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3</a:t>
              </a:r>
              <a:endParaRPr lang="ar-SY" sz="14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36" name="مجموعة 35"/>
          <p:cNvGrpSpPr/>
          <p:nvPr/>
        </p:nvGrpSpPr>
        <p:grpSpPr>
          <a:xfrm>
            <a:off x="5915232" y="6177918"/>
            <a:ext cx="256434" cy="307777"/>
            <a:chOff x="6518158" y="7569396"/>
            <a:chExt cx="392548" cy="471142"/>
          </a:xfrm>
        </p:grpSpPr>
        <p:sp>
          <p:nvSpPr>
            <p:cNvPr id="37" name="شكل بيضاوي 36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400"/>
            </a:p>
          </p:txBody>
        </p:sp>
        <p:sp>
          <p:nvSpPr>
            <p:cNvPr id="38" name="مربع نص 37"/>
            <p:cNvSpPr txBox="1"/>
            <p:nvPr/>
          </p:nvSpPr>
          <p:spPr>
            <a:xfrm>
              <a:off x="6590320" y="7569396"/>
              <a:ext cx="248220" cy="4711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4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4</a:t>
              </a:r>
              <a:endParaRPr lang="ar-SY" sz="14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pic>
        <p:nvPicPr>
          <p:cNvPr id="2050" name="Picture 2" descr="صورة ذات صلة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50" y="7570998"/>
            <a:ext cx="1828994" cy="1154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  <a:extLst/>
        </p:spPr>
      </p:pic>
      <p:grpSp>
        <p:nvGrpSpPr>
          <p:cNvPr id="15" name="مجموعة 14"/>
          <p:cNvGrpSpPr/>
          <p:nvPr/>
        </p:nvGrpSpPr>
        <p:grpSpPr>
          <a:xfrm>
            <a:off x="222669" y="2539228"/>
            <a:ext cx="6443414" cy="1649417"/>
            <a:chOff x="201226" y="2626850"/>
            <a:chExt cx="6443414" cy="1649417"/>
          </a:xfrm>
        </p:grpSpPr>
        <p:grpSp>
          <p:nvGrpSpPr>
            <p:cNvPr id="11" name="مجموعة 10"/>
            <p:cNvGrpSpPr/>
            <p:nvPr/>
          </p:nvGrpSpPr>
          <p:grpSpPr>
            <a:xfrm>
              <a:off x="2888188" y="2642950"/>
              <a:ext cx="1100808" cy="1633317"/>
              <a:chOff x="1914294" y="3215973"/>
              <a:chExt cx="1784307" cy="2647453"/>
            </a:xfrm>
          </p:grpSpPr>
          <p:pic>
            <p:nvPicPr>
              <p:cNvPr id="2" name="صورة 1"/>
              <p:cNvPicPr>
                <a:picLocks noChangeAspect="1"/>
              </p:cNvPicPr>
              <p:nvPr/>
            </p:nvPicPr>
            <p:blipFill>
              <a:blip r:embed="rId4">
                <a:lum contrast="20000"/>
              </a:blip>
              <a:stretch>
                <a:fillRect/>
              </a:stretch>
            </p:blipFill>
            <p:spPr>
              <a:xfrm>
                <a:off x="1933858" y="3215973"/>
                <a:ext cx="1694420" cy="242629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</p:spPr>
          </p:pic>
          <p:grpSp>
            <p:nvGrpSpPr>
              <p:cNvPr id="3" name="مجموعة 2"/>
              <p:cNvGrpSpPr/>
              <p:nvPr/>
            </p:nvGrpSpPr>
            <p:grpSpPr>
              <a:xfrm>
                <a:off x="1914294" y="5414438"/>
                <a:ext cx="1784307" cy="448988"/>
                <a:chOff x="2730242" y="6233257"/>
                <a:chExt cx="1784307" cy="448988"/>
              </a:xfrm>
            </p:grpSpPr>
            <p:sp>
              <p:nvSpPr>
                <p:cNvPr id="60" name="مستطيل مستدير الزوايا 59"/>
                <p:cNvSpPr/>
                <p:nvPr/>
              </p:nvSpPr>
              <p:spPr>
                <a:xfrm>
                  <a:off x="2854108" y="6271942"/>
                  <a:ext cx="1485817" cy="378295"/>
                </a:xfrm>
                <a:prstGeom prst="roundRect">
                  <a:avLst>
                    <a:gd name="adj" fmla="val 34839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56" name="مربع نص 55"/>
                <p:cNvSpPr txBox="1"/>
                <p:nvPr/>
              </p:nvSpPr>
              <p:spPr>
                <a:xfrm>
                  <a:off x="2730242" y="6233257"/>
                  <a:ext cx="1784307" cy="44898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شرطي البيئة</a:t>
                  </a:r>
                  <a:endParaRPr lang="ar-SY" sz="1200" dirty="0"/>
                </a:p>
              </p:txBody>
            </p:sp>
          </p:grpSp>
        </p:grpSp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5">
              <a:lum contrast="20000"/>
            </a:blip>
            <a:stretch>
              <a:fillRect/>
            </a:stretch>
          </p:blipFill>
          <p:spPr>
            <a:xfrm>
              <a:off x="4191428" y="2642949"/>
              <a:ext cx="2453212" cy="14968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pic>
          <p:nvPicPr>
            <p:cNvPr id="14" name="صورة 13"/>
            <p:cNvPicPr>
              <a:picLocks noChangeAspect="1"/>
            </p:cNvPicPr>
            <p:nvPr/>
          </p:nvPicPr>
          <p:blipFill>
            <a:blip r:embed="rId6">
              <a:lum contrast="20000"/>
            </a:blip>
            <a:stretch>
              <a:fillRect/>
            </a:stretch>
          </p:blipFill>
          <p:spPr>
            <a:xfrm>
              <a:off x="201226" y="2626850"/>
              <a:ext cx="2453214" cy="14910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</p:grpSp>
      <p:sp>
        <p:nvSpPr>
          <p:cNvPr id="43" name="مربع نص 42"/>
          <p:cNvSpPr txBox="1"/>
          <p:nvPr/>
        </p:nvSpPr>
        <p:spPr>
          <a:xfrm>
            <a:off x="1706134" y="6667814"/>
            <a:ext cx="4884219" cy="4230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-</a:t>
            </a:r>
            <a:r>
              <a:rPr lang="ar-SY" sz="1600" dirty="0"/>
              <a:t> </a:t>
            </a:r>
            <a:r>
              <a:rPr lang="ar-SY" sz="1600" dirty="0" smtClean="0"/>
              <a:t>أهم النباتات والحيوانات النادرة الموجودة في المحمية :</a:t>
            </a:r>
          </a:p>
        </p:txBody>
      </p:sp>
      <p:pic>
        <p:nvPicPr>
          <p:cNvPr id="2052" name="Picture 4" descr="نتيجة بحث الصور عن القنفذ طويل الاذن في المحمية الكويتية"/>
          <p:cNvPicPr>
            <a:picLocks noChangeAspect="1" noChangeArrowheads="1"/>
          </p:cNvPicPr>
          <p:nvPr/>
        </p:nvPicPr>
        <p:blipFill rotWithShape="1">
          <a:blip r:embed="rId7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5777" r="6946" b="8593"/>
          <a:stretch/>
        </p:blipFill>
        <p:spPr bwMode="auto">
          <a:xfrm>
            <a:off x="2546790" y="7559188"/>
            <a:ext cx="1486808" cy="1172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  <a:extLst/>
        </p:spPr>
      </p:pic>
      <p:pic>
        <p:nvPicPr>
          <p:cNvPr id="2054" name="Picture 6" descr="صورة ذات صلة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0" y="7563344"/>
            <a:ext cx="1660525" cy="1161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  <a:extLst/>
        </p:spPr>
      </p:pic>
      <p:sp>
        <p:nvSpPr>
          <p:cNvPr id="52" name="مربع نص 51"/>
          <p:cNvSpPr txBox="1"/>
          <p:nvPr/>
        </p:nvSpPr>
        <p:spPr>
          <a:xfrm>
            <a:off x="4579964" y="8676282"/>
            <a:ext cx="1509764" cy="6173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200" dirty="0" smtClean="0"/>
              <a:t>يوجد منها شجرتان في المحمية</a:t>
            </a:r>
          </a:p>
        </p:txBody>
      </p:sp>
      <p:grpSp>
        <p:nvGrpSpPr>
          <p:cNvPr id="57" name="مجموعة 56"/>
          <p:cNvGrpSpPr/>
          <p:nvPr/>
        </p:nvGrpSpPr>
        <p:grpSpPr>
          <a:xfrm>
            <a:off x="2585607" y="7296009"/>
            <a:ext cx="1409174" cy="309013"/>
            <a:chOff x="4704488" y="7256106"/>
            <a:chExt cx="1257884" cy="378295"/>
          </a:xfrm>
        </p:grpSpPr>
        <p:sp>
          <p:nvSpPr>
            <p:cNvPr id="58" name="مستطيل مستدير الزوايا 57"/>
            <p:cNvSpPr/>
            <p:nvPr/>
          </p:nvSpPr>
          <p:spPr>
            <a:xfrm>
              <a:off x="4790234" y="7256106"/>
              <a:ext cx="1089948" cy="378295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59" name="مربع نص 58"/>
            <p:cNvSpPr txBox="1"/>
            <p:nvPr/>
          </p:nvSpPr>
          <p:spPr>
            <a:xfrm>
              <a:off x="4704488" y="7264121"/>
              <a:ext cx="1257884" cy="33910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القنفذ طويل الإذن</a:t>
              </a:r>
              <a:endParaRPr lang="ar-SY" sz="1200" dirty="0"/>
            </a:p>
          </p:txBody>
        </p:sp>
      </p:grpSp>
      <p:grpSp>
        <p:nvGrpSpPr>
          <p:cNvPr id="65" name="مجموعة 64"/>
          <p:cNvGrpSpPr/>
          <p:nvPr/>
        </p:nvGrpSpPr>
        <p:grpSpPr>
          <a:xfrm>
            <a:off x="4630259" y="7305388"/>
            <a:ext cx="1409174" cy="309013"/>
            <a:chOff x="4704488" y="7256106"/>
            <a:chExt cx="1257884" cy="378295"/>
          </a:xfrm>
        </p:grpSpPr>
        <p:sp>
          <p:nvSpPr>
            <p:cNvPr id="66" name="مستطيل مستدير الزوايا 65"/>
            <p:cNvSpPr/>
            <p:nvPr/>
          </p:nvSpPr>
          <p:spPr>
            <a:xfrm>
              <a:off x="4790234" y="7256106"/>
              <a:ext cx="1089948" cy="378295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67" name="مربع نص 66"/>
            <p:cNvSpPr txBox="1"/>
            <p:nvPr/>
          </p:nvSpPr>
          <p:spPr>
            <a:xfrm>
              <a:off x="4704488" y="7264121"/>
              <a:ext cx="1257884" cy="33910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نبتة </a:t>
              </a:r>
              <a:r>
                <a:rPr lang="ar-SY" sz="1200" dirty="0" err="1" smtClean="0"/>
                <a:t>العلندة</a:t>
              </a:r>
              <a:endParaRPr lang="ar-SY" sz="1200" dirty="0"/>
            </a:p>
          </p:txBody>
        </p:sp>
      </p:grpSp>
      <p:grpSp>
        <p:nvGrpSpPr>
          <p:cNvPr id="68" name="مجموعة 67"/>
          <p:cNvGrpSpPr/>
          <p:nvPr/>
        </p:nvGrpSpPr>
        <p:grpSpPr>
          <a:xfrm>
            <a:off x="660370" y="7305388"/>
            <a:ext cx="1409174" cy="309013"/>
            <a:chOff x="4704488" y="7256106"/>
            <a:chExt cx="1257884" cy="378295"/>
          </a:xfrm>
        </p:grpSpPr>
        <p:sp>
          <p:nvSpPr>
            <p:cNvPr id="69" name="مستطيل مستدير الزوايا 68"/>
            <p:cNvSpPr/>
            <p:nvPr/>
          </p:nvSpPr>
          <p:spPr>
            <a:xfrm>
              <a:off x="4790234" y="7256106"/>
              <a:ext cx="1089948" cy="378295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70" name="مربع نص 69"/>
            <p:cNvSpPr txBox="1"/>
            <p:nvPr/>
          </p:nvSpPr>
          <p:spPr>
            <a:xfrm>
              <a:off x="4704488" y="7264121"/>
              <a:ext cx="1257884" cy="33910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نميد أكل العسل</a:t>
              </a:r>
              <a:endParaRPr lang="ar-SY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75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مجموعة 87"/>
          <p:cNvGrpSpPr/>
          <p:nvPr/>
        </p:nvGrpSpPr>
        <p:grpSpPr>
          <a:xfrm>
            <a:off x="910832" y="8424172"/>
            <a:ext cx="4240592" cy="542298"/>
            <a:chOff x="4853012" y="7206857"/>
            <a:chExt cx="1127981" cy="381631"/>
          </a:xfrm>
        </p:grpSpPr>
        <p:sp>
          <p:nvSpPr>
            <p:cNvPr id="89" name="مستطيل مستدير الزوايا 88"/>
            <p:cNvSpPr/>
            <p:nvPr/>
          </p:nvSpPr>
          <p:spPr>
            <a:xfrm>
              <a:off x="4853012" y="7206857"/>
              <a:ext cx="1127981" cy="3090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90" name="مربع نص 89"/>
            <p:cNvSpPr txBox="1"/>
            <p:nvPr/>
          </p:nvSpPr>
          <p:spPr>
            <a:xfrm>
              <a:off x="4880007" y="7263601"/>
              <a:ext cx="1007938" cy="324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عندما يختفي خط الأمان تحت الماء، يعني أن الحمولة زائدة</a:t>
              </a:r>
              <a:endParaRPr lang="ar-SY" sz="1200" dirty="0"/>
            </a:p>
          </p:txBody>
        </p:sp>
      </p:grpSp>
      <p:pic>
        <p:nvPicPr>
          <p:cNvPr id="11" name="صورة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332" y="6487092"/>
            <a:ext cx="1597492" cy="1107078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 rot="476927">
            <a:off x="2617350" y="460502"/>
            <a:ext cx="221406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السابع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12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174137" y="1509539"/>
            <a:ext cx="3549370" cy="388269"/>
            <a:chOff x="3321664" y="1757192"/>
            <a:chExt cx="3549370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3321664" y="1757192"/>
              <a:ext cx="3549370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كيف أحافظ على سلامتي في البحر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3490802" y="2145461"/>
              <a:ext cx="3301365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4774222" y="2633413"/>
            <a:ext cx="1285563" cy="1229412"/>
          </a:xfrm>
          <a:prstGeom prst="roundRect">
            <a:avLst>
              <a:gd name="adj" fmla="val 12682"/>
            </a:avLst>
          </a:prstGeom>
          <a:solidFill>
            <a:schemeClr val="bg1"/>
          </a:solidFill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dirty="0" smtClean="0"/>
              <a:t>   </a:t>
            </a:r>
            <a:endParaRPr lang="ar-SY" sz="1600" dirty="0"/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5151424" y="4380230"/>
            <a:ext cx="1285563" cy="1229412"/>
          </a:xfrm>
          <a:prstGeom prst="roundRect">
            <a:avLst>
              <a:gd name="adj" fmla="val 12682"/>
            </a:avLst>
          </a:prstGeom>
          <a:solidFill>
            <a:schemeClr val="bg1"/>
          </a:solidFill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dirty="0" smtClean="0"/>
              <a:t>   </a:t>
            </a:r>
            <a:endParaRPr lang="ar-SY" sz="1600" dirty="0"/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2816226" y="2168310"/>
            <a:ext cx="1285563" cy="1229412"/>
          </a:xfrm>
          <a:prstGeom prst="roundRect">
            <a:avLst>
              <a:gd name="adj" fmla="val 12682"/>
            </a:avLst>
          </a:prstGeom>
          <a:solidFill>
            <a:schemeClr val="bg1"/>
          </a:solidFill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dirty="0" smtClean="0"/>
              <a:t>   </a:t>
            </a:r>
            <a:endParaRPr lang="ar-SY" sz="1600" dirty="0"/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858230" y="2633413"/>
            <a:ext cx="1285563" cy="1229412"/>
          </a:xfrm>
          <a:prstGeom prst="roundRect">
            <a:avLst>
              <a:gd name="adj" fmla="val 12682"/>
            </a:avLst>
          </a:prstGeom>
          <a:solidFill>
            <a:schemeClr val="bg1"/>
          </a:solidFill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dirty="0" smtClean="0"/>
              <a:t>   </a:t>
            </a:r>
            <a:endParaRPr lang="ar-SY" sz="1600" dirty="0"/>
          </a:p>
        </p:txBody>
      </p:sp>
      <p:sp>
        <p:nvSpPr>
          <p:cNvPr id="32" name="مستطيل مستدير الزوايا 31"/>
          <p:cNvSpPr/>
          <p:nvPr/>
        </p:nvSpPr>
        <p:spPr>
          <a:xfrm>
            <a:off x="481028" y="4380230"/>
            <a:ext cx="1285563" cy="1229412"/>
          </a:xfrm>
          <a:prstGeom prst="roundRect">
            <a:avLst>
              <a:gd name="adj" fmla="val 12682"/>
            </a:avLst>
          </a:prstGeom>
          <a:solidFill>
            <a:schemeClr val="bg1"/>
          </a:solidFill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dirty="0" smtClean="0"/>
              <a:t>   </a:t>
            </a:r>
            <a:endParaRPr lang="ar-SY" sz="1600" dirty="0"/>
          </a:p>
        </p:txBody>
      </p:sp>
      <p:sp>
        <p:nvSpPr>
          <p:cNvPr id="33" name="مستطيل مستدير الزوايا 32"/>
          <p:cNvSpPr/>
          <p:nvPr/>
        </p:nvSpPr>
        <p:spPr>
          <a:xfrm>
            <a:off x="4774222" y="6127047"/>
            <a:ext cx="1285563" cy="1229412"/>
          </a:xfrm>
          <a:prstGeom prst="roundRect">
            <a:avLst>
              <a:gd name="adj" fmla="val 12682"/>
            </a:avLst>
          </a:prstGeom>
          <a:solidFill>
            <a:schemeClr val="bg1"/>
          </a:solidFill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dirty="0" smtClean="0"/>
              <a:t>   </a:t>
            </a:r>
            <a:endParaRPr lang="ar-SY" sz="1600" dirty="0"/>
          </a:p>
        </p:txBody>
      </p:sp>
      <p:sp>
        <p:nvSpPr>
          <p:cNvPr id="34" name="مستطيل مستدير الزوايا 33"/>
          <p:cNvSpPr/>
          <p:nvPr/>
        </p:nvSpPr>
        <p:spPr>
          <a:xfrm>
            <a:off x="2679390" y="6592151"/>
            <a:ext cx="1559236" cy="1229412"/>
          </a:xfrm>
          <a:prstGeom prst="roundRect">
            <a:avLst>
              <a:gd name="adj" fmla="val 12682"/>
            </a:avLst>
          </a:prstGeom>
          <a:noFill/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dirty="0" smtClean="0"/>
              <a:t>   </a:t>
            </a:r>
            <a:endParaRPr lang="ar-SY" sz="1600" dirty="0"/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858230" y="6127047"/>
            <a:ext cx="1285563" cy="1229412"/>
          </a:xfrm>
          <a:prstGeom prst="roundRect">
            <a:avLst>
              <a:gd name="adj" fmla="val 12682"/>
            </a:avLst>
          </a:prstGeom>
          <a:solidFill>
            <a:schemeClr val="bg1"/>
          </a:solidFill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dirty="0" smtClean="0"/>
              <a:t>   </a:t>
            </a:r>
            <a:endParaRPr lang="ar-SY" sz="1600" dirty="0"/>
          </a:p>
        </p:txBody>
      </p:sp>
      <p:sp>
        <p:nvSpPr>
          <p:cNvPr id="36" name="Freeform 65"/>
          <p:cNvSpPr/>
          <p:nvPr/>
        </p:nvSpPr>
        <p:spPr>
          <a:xfrm rot="18785557" flipV="1">
            <a:off x="3977109" y="4102921"/>
            <a:ext cx="986321" cy="86450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Freeform 65"/>
          <p:cNvSpPr/>
          <p:nvPr/>
        </p:nvSpPr>
        <p:spPr>
          <a:xfrm rot="2814443">
            <a:off x="3977109" y="5776688"/>
            <a:ext cx="986321" cy="86450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Freeform 65"/>
          <p:cNvSpPr/>
          <p:nvPr/>
        </p:nvSpPr>
        <p:spPr>
          <a:xfrm rot="2814443" flipH="1" flipV="1">
            <a:off x="1945863" y="4102921"/>
            <a:ext cx="986321" cy="86450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Freeform 65"/>
          <p:cNvSpPr/>
          <p:nvPr/>
        </p:nvSpPr>
        <p:spPr>
          <a:xfrm rot="18785557" flipH="1">
            <a:off x="1945863" y="5776688"/>
            <a:ext cx="986321" cy="86450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Freeform 65"/>
          <p:cNvSpPr/>
          <p:nvPr/>
        </p:nvSpPr>
        <p:spPr>
          <a:xfrm flipV="1">
            <a:off x="4408947" y="4982466"/>
            <a:ext cx="742477" cy="45719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Freeform 65"/>
          <p:cNvSpPr/>
          <p:nvPr/>
        </p:nvSpPr>
        <p:spPr>
          <a:xfrm flipH="1">
            <a:off x="1770522" y="4986789"/>
            <a:ext cx="742477" cy="45719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Freeform 65"/>
          <p:cNvSpPr/>
          <p:nvPr/>
        </p:nvSpPr>
        <p:spPr>
          <a:xfrm rot="16200000">
            <a:off x="2994416" y="3944703"/>
            <a:ext cx="925334" cy="45719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Freeform 65"/>
          <p:cNvSpPr/>
          <p:nvPr/>
        </p:nvSpPr>
        <p:spPr>
          <a:xfrm rot="16200000" flipH="1" flipV="1">
            <a:off x="2923930" y="6036143"/>
            <a:ext cx="1066301" cy="45719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مجموعة 2"/>
          <p:cNvGrpSpPr/>
          <p:nvPr/>
        </p:nvGrpSpPr>
        <p:grpSpPr>
          <a:xfrm>
            <a:off x="4853012" y="7206857"/>
            <a:ext cx="1127981" cy="503631"/>
            <a:chOff x="4853012" y="7206857"/>
            <a:chExt cx="1127981" cy="503631"/>
          </a:xfrm>
        </p:grpSpPr>
        <p:sp>
          <p:nvSpPr>
            <p:cNvPr id="45" name="مستطيل مستدير الزوايا 44"/>
            <p:cNvSpPr/>
            <p:nvPr/>
          </p:nvSpPr>
          <p:spPr>
            <a:xfrm>
              <a:off x="4853012" y="7206857"/>
              <a:ext cx="1127981" cy="5036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46" name="مربع نص 45"/>
            <p:cNvSpPr txBox="1"/>
            <p:nvPr/>
          </p:nvSpPr>
          <p:spPr>
            <a:xfrm>
              <a:off x="4885640" y="7217959"/>
              <a:ext cx="106272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حقيبة اسعافات أولية</a:t>
              </a:r>
              <a:endParaRPr lang="ar-SY" sz="1200" dirty="0"/>
            </a:p>
          </p:txBody>
        </p:sp>
      </p:grpSp>
      <p:grpSp>
        <p:nvGrpSpPr>
          <p:cNvPr id="48" name="مجموعة 47"/>
          <p:cNvGrpSpPr/>
          <p:nvPr/>
        </p:nvGrpSpPr>
        <p:grpSpPr>
          <a:xfrm>
            <a:off x="5230214" y="5423110"/>
            <a:ext cx="1127981" cy="309013"/>
            <a:chOff x="4853012" y="7206857"/>
            <a:chExt cx="1127981" cy="309013"/>
          </a:xfrm>
        </p:grpSpPr>
        <p:sp>
          <p:nvSpPr>
            <p:cNvPr id="52" name="مستطيل مستدير الزوايا 51"/>
            <p:cNvSpPr/>
            <p:nvPr/>
          </p:nvSpPr>
          <p:spPr>
            <a:xfrm>
              <a:off x="4853012" y="7206857"/>
              <a:ext cx="1127981" cy="3090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57" name="مربع نص 56"/>
            <p:cNvSpPr txBox="1"/>
            <p:nvPr/>
          </p:nvSpPr>
          <p:spPr>
            <a:xfrm>
              <a:off x="4944338" y="7217959"/>
              <a:ext cx="945327" cy="2770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هاتف</a:t>
              </a:r>
              <a:endParaRPr lang="ar-SY" sz="1200" dirty="0"/>
            </a:p>
          </p:txBody>
        </p:sp>
      </p:grpSp>
      <p:grpSp>
        <p:nvGrpSpPr>
          <p:cNvPr id="58" name="مجموعة 57"/>
          <p:cNvGrpSpPr/>
          <p:nvPr/>
        </p:nvGrpSpPr>
        <p:grpSpPr>
          <a:xfrm>
            <a:off x="4856015" y="3676599"/>
            <a:ext cx="1127981" cy="309013"/>
            <a:chOff x="4853012" y="7206857"/>
            <a:chExt cx="1127981" cy="309013"/>
          </a:xfrm>
        </p:grpSpPr>
        <p:sp>
          <p:nvSpPr>
            <p:cNvPr id="59" name="مستطيل مستدير الزوايا 58"/>
            <p:cNvSpPr/>
            <p:nvPr/>
          </p:nvSpPr>
          <p:spPr>
            <a:xfrm>
              <a:off x="4853012" y="7206857"/>
              <a:ext cx="1127981" cy="3090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62" name="مربع نص 61"/>
            <p:cNvSpPr txBox="1"/>
            <p:nvPr/>
          </p:nvSpPr>
          <p:spPr>
            <a:xfrm>
              <a:off x="4944338" y="7217959"/>
              <a:ext cx="945327" cy="2770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سترة نجاة</a:t>
              </a:r>
              <a:endParaRPr lang="ar-SY" sz="1200" dirty="0"/>
            </a:p>
          </p:txBody>
        </p:sp>
      </p:grpSp>
      <p:grpSp>
        <p:nvGrpSpPr>
          <p:cNvPr id="63" name="مجموعة 62"/>
          <p:cNvGrpSpPr/>
          <p:nvPr/>
        </p:nvGrpSpPr>
        <p:grpSpPr>
          <a:xfrm>
            <a:off x="2893089" y="3195883"/>
            <a:ext cx="1127981" cy="309013"/>
            <a:chOff x="4853012" y="7206857"/>
            <a:chExt cx="1127981" cy="309013"/>
          </a:xfrm>
        </p:grpSpPr>
        <p:sp>
          <p:nvSpPr>
            <p:cNvPr id="64" name="مستطيل مستدير الزوايا 63"/>
            <p:cNvSpPr/>
            <p:nvPr/>
          </p:nvSpPr>
          <p:spPr>
            <a:xfrm>
              <a:off x="4853012" y="7206857"/>
              <a:ext cx="1127981" cy="3090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65" name="مربع نص 64"/>
            <p:cNvSpPr txBox="1"/>
            <p:nvPr/>
          </p:nvSpPr>
          <p:spPr>
            <a:xfrm>
              <a:off x="4944338" y="7217959"/>
              <a:ext cx="945327" cy="2770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طوق نجاة</a:t>
              </a:r>
              <a:endParaRPr lang="ar-SY" sz="1200" dirty="0"/>
            </a:p>
          </p:txBody>
        </p:sp>
      </p:grpSp>
      <p:grpSp>
        <p:nvGrpSpPr>
          <p:cNvPr id="69" name="مجموعة 68"/>
          <p:cNvGrpSpPr/>
          <p:nvPr/>
        </p:nvGrpSpPr>
        <p:grpSpPr>
          <a:xfrm>
            <a:off x="933928" y="3676599"/>
            <a:ext cx="1127981" cy="309013"/>
            <a:chOff x="4853012" y="7206857"/>
            <a:chExt cx="1127981" cy="309013"/>
          </a:xfrm>
        </p:grpSpPr>
        <p:sp>
          <p:nvSpPr>
            <p:cNvPr id="70" name="مستطيل مستدير الزوايا 69"/>
            <p:cNvSpPr/>
            <p:nvPr/>
          </p:nvSpPr>
          <p:spPr>
            <a:xfrm>
              <a:off x="4853012" y="7206857"/>
              <a:ext cx="1127981" cy="3090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71" name="مربع نص 70"/>
            <p:cNvSpPr txBox="1"/>
            <p:nvPr/>
          </p:nvSpPr>
          <p:spPr>
            <a:xfrm>
              <a:off x="4944338" y="7217959"/>
              <a:ext cx="945327" cy="2770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بوصلة</a:t>
              </a:r>
              <a:endParaRPr lang="ar-SY" sz="1200" dirty="0"/>
            </a:p>
          </p:txBody>
        </p:sp>
      </p:grpSp>
      <p:grpSp>
        <p:nvGrpSpPr>
          <p:cNvPr id="72" name="مجموعة 71"/>
          <p:cNvGrpSpPr/>
          <p:nvPr/>
        </p:nvGrpSpPr>
        <p:grpSpPr>
          <a:xfrm>
            <a:off x="559818" y="5423110"/>
            <a:ext cx="1127981" cy="309013"/>
            <a:chOff x="4853012" y="7206857"/>
            <a:chExt cx="1127981" cy="309013"/>
          </a:xfrm>
        </p:grpSpPr>
        <p:sp>
          <p:nvSpPr>
            <p:cNvPr id="73" name="مستطيل مستدير الزوايا 72"/>
            <p:cNvSpPr/>
            <p:nvPr/>
          </p:nvSpPr>
          <p:spPr>
            <a:xfrm>
              <a:off x="4853012" y="7206857"/>
              <a:ext cx="1127981" cy="3090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74" name="مربع نص 73"/>
            <p:cNvSpPr txBox="1"/>
            <p:nvPr/>
          </p:nvSpPr>
          <p:spPr>
            <a:xfrm>
              <a:off x="4944338" y="7217959"/>
              <a:ext cx="945327" cy="2770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مصباح يدوي</a:t>
              </a:r>
              <a:endParaRPr lang="ar-SY" sz="1200" dirty="0"/>
            </a:p>
          </p:txBody>
        </p:sp>
      </p:grpSp>
      <p:grpSp>
        <p:nvGrpSpPr>
          <p:cNvPr id="75" name="مجموعة 74"/>
          <p:cNvGrpSpPr/>
          <p:nvPr/>
        </p:nvGrpSpPr>
        <p:grpSpPr>
          <a:xfrm>
            <a:off x="933928" y="7206857"/>
            <a:ext cx="1127981" cy="309013"/>
            <a:chOff x="4853012" y="7206857"/>
            <a:chExt cx="1127981" cy="309013"/>
          </a:xfrm>
        </p:grpSpPr>
        <p:sp>
          <p:nvSpPr>
            <p:cNvPr id="76" name="مستطيل مستدير الزوايا 75"/>
            <p:cNvSpPr/>
            <p:nvPr/>
          </p:nvSpPr>
          <p:spPr>
            <a:xfrm>
              <a:off x="4853012" y="7206857"/>
              <a:ext cx="1127981" cy="3090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77" name="مربع نص 76"/>
            <p:cNvSpPr txBox="1"/>
            <p:nvPr/>
          </p:nvSpPr>
          <p:spPr>
            <a:xfrm>
              <a:off x="4944338" y="7217959"/>
              <a:ext cx="945327" cy="2770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مطفأة حريق</a:t>
              </a:r>
              <a:endParaRPr lang="ar-SY" sz="1200" dirty="0"/>
            </a:p>
          </p:txBody>
        </p:sp>
      </p:grpSp>
      <p:grpSp>
        <p:nvGrpSpPr>
          <p:cNvPr id="78" name="مجموعة 77"/>
          <p:cNvGrpSpPr/>
          <p:nvPr/>
        </p:nvGrpSpPr>
        <p:grpSpPr>
          <a:xfrm>
            <a:off x="2893089" y="7667056"/>
            <a:ext cx="1127981" cy="309013"/>
            <a:chOff x="4853012" y="7206857"/>
            <a:chExt cx="1127981" cy="309013"/>
          </a:xfrm>
        </p:grpSpPr>
        <p:sp>
          <p:nvSpPr>
            <p:cNvPr id="79" name="مستطيل مستدير الزوايا 78"/>
            <p:cNvSpPr/>
            <p:nvPr/>
          </p:nvSpPr>
          <p:spPr>
            <a:xfrm>
              <a:off x="4853012" y="7206857"/>
              <a:ext cx="1127981" cy="3090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80" name="مربع نص 79"/>
            <p:cNvSpPr txBox="1"/>
            <p:nvPr/>
          </p:nvSpPr>
          <p:spPr>
            <a:xfrm>
              <a:off x="4944338" y="7217959"/>
              <a:ext cx="945327" cy="2770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حمولة زائدة</a:t>
              </a:r>
              <a:endParaRPr lang="ar-SY" sz="1200" dirty="0"/>
            </a:p>
          </p:txBody>
        </p:sp>
      </p:grpSp>
      <p:pic>
        <p:nvPicPr>
          <p:cNvPr id="12" name="صورة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989" y="2669459"/>
            <a:ext cx="753214" cy="966632"/>
          </a:xfrm>
          <a:prstGeom prst="rect">
            <a:avLst/>
          </a:prstGeom>
        </p:spPr>
      </p:pic>
      <p:grpSp>
        <p:nvGrpSpPr>
          <p:cNvPr id="81" name="مجموعة 80"/>
          <p:cNvGrpSpPr/>
          <p:nvPr/>
        </p:nvGrpSpPr>
        <p:grpSpPr>
          <a:xfrm>
            <a:off x="4757549" y="8424182"/>
            <a:ext cx="1127981" cy="474251"/>
            <a:chOff x="4853012" y="7206857"/>
            <a:chExt cx="1127981" cy="333744"/>
          </a:xfrm>
        </p:grpSpPr>
        <p:sp>
          <p:nvSpPr>
            <p:cNvPr id="82" name="مستطيل مستدير الزوايا 81"/>
            <p:cNvSpPr/>
            <p:nvPr/>
          </p:nvSpPr>
          <p:spPr>
            <a:xfrm>
              <a:off x="4853012" y="7206857"/>
              <a:ext cx="1127981" cy="3090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83" name="مربع نص 82"/>
            <p:cNvSpPr txBox="1"/>
            <p:nvPr/>
          </p:nvSpPr>
          <p:spPr>
            <a:xfrm>
              <a:off x="4942618" y="7263601"/>
              <a:ext cx="945327" cy="2770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خط الأمان</a:t>
              </a:r>
              <a:endParaRPr lang="ar-SY" sz="1200" dirty="0"/>
            </a:p>
          </p:txBody>
        </p:sp>
      </p:grpSp>
      <p:sp>
        <p:nvSpPr>
          <p:cNvPr id="84" name="Freeform 65"/>
          <p:cNvSpPr/>
          <p:nvPr/>
        </p:nvSpPr>
        <p:spPr>
          <a:xfrm rot="2814443" flipH="1" flipV="1">
            <a:off x="3646186" y="7728966"/>
            <a:ext cx="1786565" cy="190566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FF0000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0" name="مجموعة 19"/>
          <p:cNvGrpSpPr/>
          <p:nvPr/>
        </p:nvGrpSpPr>
        <p:grpSpPr>
          <a:xfrm>
            <a:off x="2509068" y="4464022"/>
            <a:ext cx="1899879" cy="1061829"/>
            <a:chOff x="2470134" y="3312561"/>
            <a:chExt cx="1694676" cy="678341"/>
          </a:xfrm>
        </p:grpSpPr>
        <p:sp>
          <p:nvSpPr>
            <p:cNvPr id="21" name="مستطيل مستدير الزوايا 20"/>
            <p:cNvSpPr/>
            <p:nvPr/>
          </p:nvSpPr>
          <p:spPr>
            <a:xfrm>
              <a:off x="2470134" y="3312561"/>
              <a:ext cx="1694676" cy="6567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22" name="مربع نص 21"/>
            <p:cNvSpPr txBox="1"/>
            <p:nvPr/>
          </p:nvSpPr>
          <p:spPr>
            <a:xfrm>
              <a:off x="2470134" y="3312561"/>
              <a:ext cx="1694676" cy="6783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يجب علينا اتباع</a:t>
              </a:r>
            </a:p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احتياطات الأمن والسلامة</a:t>
              </a:r>
            </a:p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عند الابحار</a:t>
              </a:r>
              <a:endParaRPr lang="ar-SY" sz="1400" dirty="0"/>
            </a:p>
          </p:txBody>
        </p:sp>
      </p:grpSp>
      <p:pic>
        <p:nvPicPr>
          <p:cNvPr id="1026" name="Picture 2" descr="نتيجة بحث الصور عن ‫طوق نجاة  Png‬‎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62" y="2299612"/>
            <a:ext cx="795232" cy="7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صورة ذات صلة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17" y="2707528"/>
            <a:ext cx="1184792" cy="98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صورة ذات صلة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85" y="4499405"/>
            <a:ext cx="1232240" cy="9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صورة ذات صل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7" y="4642574"/>
            <a:ext cx="937282" cy="64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صورة ذات صلة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7659">
            <a:off x="1211019" y="6220213"/>
            <a:ext cx="494674" cy="10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صورة ذات صل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64" y="6165052"/>
            <a:ext cx="1048800" cy="10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3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نتيجة بحث الصور عن ‪Extinguish the fire clipart png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51" y="7857642"/>
            <a:ext cx="1290287" cy="1031635"/>
          </a:xfrm>
          <a:prstGeom prst="roundRect">
            <a:avLst>
              <a:gd name="adj" fmla="val 12682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5"/>
          <a:srcRect l="1367" t="66188" r="61186" b="-479"/>
          <a:stretch/>
        </p:blipFill>
        <p:spPr>
          <a:xfrm>
            <a:off x="5047589" y="2502168"/>
            <a:ext cx="1287551" cy="1227148"/>
          </a:xfrm>
          <a:prstGeom prst="roundRect">
            <a:avLst>
              <a:gd name="adj" fmla="val 12202"/>
            </a:avLst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84" y="5662423"/>
            <a:ext cx="1285563" cy="1227805"/>
          </a:xfrm>
          <a:prstGeom prst="roundRect">
            <a:avLst>
              <a:gd name="adj" fmla="val 12682"/>
            </a:avLst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9" y="2499879"/>
            <a:ext cx="1287254" cy="1213120"/>
          </a:xfrm>
          <a:prstGeom prst="roundRect">
            <a:avLst>
              <a:gd name="adj" fmla="val 12682"/>
            </a:avLst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 t="5430" r="-90"/>
          <a:stretch/>
        </p:blipFill>
        <p:spPr>
          <a:xfrm>
            <a:off x="3583780" y="2153856"/>
            <a:ext cx="1281114" cy="1208346"/>
          </a:xfrm>
          <a:prstGeom prst="roundRect">
            <a:avLst>
              <a:gd name="adj" fmla="val 8083"/>
            </a:avLst>
          </a:prstGeom>
        </p:spPr>
      </p:pic>
      <p:sp>
        <p:nvSpPr>
          <p:cNvPr id="4" name="مربع نص 3"/>
          <p:cNvSpPr txBox="1"/>
          <p:nvPr/>
        </p:nvSpPr>
        <p:spPr>
          <a:xfrm rot="476927">
            <a:off x="2641770" y="484438"/>
            <a:ext cx="213391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الثامن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13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2959335" y="1509539"/>
            <a:ext cx="3764172" cy="388269"/>
            <a:chOff x="3106862" y="1757192"/>
            <a:chExt cx="3764172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3106862" y="1757192"/>
              <a:ext cx="3764172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كيف أحافظ على سلامتي في الصحراء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3276490" y="2145461"/>
              <a:ext cx="3515677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مجموعة 12"/>
          <p:cNvGrpSpPr/>
          <p:nvPr/>
        </p:nvGrpSpPr>
        <p:grpSpPr>
          <a:xfrm>
            <a:off x="341847" y="2151090"/>
            <a:ext cx="6288122" cy="7204430"/>
            <a:chOff x="341847" y="2151090"/>
            <a:chExt cx="6288122" cy="7204430"/>
          </a:xfrm>
        </p:grpSpPr>
        <p:grpSp>
          <p:nvGrpSpPr>
            <p:cNvPr id="2" name="مجموعة 1"/>
            <p:cNvGrpSpPr/>
            <p:nvPr/>
          </p:nvGrpSpPr>
          <p:grpSpPr>
            <a:xfrm>
              <a:off x="641997" y="2492096"/>
              <a:ext cx="1285563" cy="1521661"/>
              <a:chOff x="481025" y="2541440"/>
              <a:chExt cx="1285563" cy="1521661"/>
            </a:xfrm>
          </p:grpSpPr>
          <p:sp>
            <p:nvSpPr>
              <p:cNvPr id="28" name="مستطيل مستدير الزوايا 27"/>
              <p:cNvSpPr/>
              <p:nvPr/>
            </p:nvSpPr>
            <p:spPr>
              <a:xfrm>
                <a:off x="481025" y="2541440"/>
                <a:ext cx="1285563" cy="1229412"/>
              </a:xfrm>
              <a:prstGeom prst="roundRect">
                <a:avLst>
                  <a:gd name="adj" fmla="val 12682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69" name="مجموعة 68"/>
              <p:cNvGrpSpPr/>
              <p:nvPr/>
            </p:nvGrpSpPr>
            <p:grpSpPr>
              <a:xfrm>
                <a:off x="556723" y="3557271"/>
                <a:ext cx="1127981" cy="505830"/>
                <a:chOff x="4853012" y="7187007"/>
                <a:chExt cx="1127981" cy="335173"/>
              </a:xfrm>
            </p:grpSpPr>
            <p:sp>
              <p:nvSpPr>
                <p:cNvPr id="70" name="مستطيل مستدير الزوايا 69"/>
                <p:cNvSpPr/>
                <p:nvPr/>
              </p:nvSpPr>
              <p:spPr>
                <a:xfrm>
                  <a:off x="4853012" y="7206857"/>
                  <a:ext cx="1127981" cy="3090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71" name="مربع نص 70"/>
                <p:cNvSpPr txBox="1"/>
                <p:nvPr/>
              </p:nvSpPr>
              <p:spPr>
                <a:xfrm>
                  <a:off x="4866949" y="7187007"/>
                  <a:ext cx="1100106" cy="335173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عدم لمس الأجسام الغريبة</a:t>
                  </a:r>
                </a:p>
              </p:txBody>
            </p:sp>
          </p:grpSp>
        </p:grpSp>
        <p:grpSp>
          <p:nvGrpSpPr>
            <p:cNvPr id="17" name="مجموعة 16"/>
            <p:cNvGrpSpPr/>
            <p:nvPr/>
          </p:nvGrpSpPr>
          <p:grpSpPr>
            <a:xfrm>
              <a:off x="341847" y="4161340"/>
              <a:ext cx="1285563" cy="1351893"/>
              <a:chOff x="481028" y="4380230"/>
              <a:chExt cx="1285563" cy="1351893"/>
            </a:xfrm>
          </p:grpSpPr>
          <p:sp>
            <p:nvSpPr>
              <p:cNvPr id="32" name="مستطيل مستدير الزوايا 31"/>
              <p:cNvSpPr/>
              <p:nvPr/>
            </p:nvSpPr>
            <p:spPr>
              <a:xfrm>
                <a:off x="481028" y="4380230"/>
                <a:ext cx="1285563" cy="122941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72" name="مجموعة 71"/>
              <p:cNvGrpSpPr/>
              <p:nvPr/>
            </p:nvGrpSpPr>
            <p:grpSpPr>
              <a:xfrm>
                <a:off x="559818" y="5423110"/>
                <a:ext cx="1127981" cy="309013"/>
                <a:chOff x="4853012" y="7206857"/>
                <a:chExt cx="1127981" cy="309013"/>
              </a:xfrm>
            </p:grpSpPr>
            <p:sp>
              <p:nvSpPr>
                <p:cNvPr id="73" name="مستطيل مستدير الزوايا 72"/>
                <p:cNvSpPr/>
                <p:nvPr/>
              </p:nvSpPr>
              <p:spPr>
                <a:xfrm>
                  <a:off x="4853012" y="7206857"/>
                  <a:ext cx="1127981" cy="3090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74" name="مربع نص 73"/>
                <p:cNvSpPr txBox="1"/>
                <p:nvPr/>
              </p:nvSpPr>
              <p:spPr>
                <a:xfrm>
                  <a:off x="4944338" y="7217959"/>
                  <a:ext cx="945327" cy="27700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مطفأة حريق</a:t>
                  </a:r>
                  <a:endParaRPr lang="ar-SY" sz="1200" dirty="0"/>
                </a:p>
              </p:txBody>
            </p:sp>
          </p:grpSp>
        </p:grpSp>
        <p:grpSp>
          <p:nvGrpSpPr>
            <p:cNvPr id="20" name="مجموعة 19"/>
            <p:cNvGrpSpPr/>
            <p:nvPr/>
          </p:nvGrpSpPr>
          <p:grpSpPr>
            <a:xfrm>
              <a:off x="2531581" y="5225308"/>
              <a:ext cx="1899879" cy="1423269"/>
              <a:chOff x="2470134" y="3312561"/>
              <a:chExt cx="1694676" cy="656753"/>
            </a:xfrm>
          </p:grpSpPr>
          <p:sp>
            <p:nvSpPr>
              <p:cNvPr id="21" name="مستطيل مستدير الزوايا 20"/>
              <p:cNvSpPr/>
              <p:nvPr/>
            </p:nvSpPr>
            <p:spPr>
              <a:xfrm>
                <a:off x="2470134" y="3312561"/>
                <a:ext cx="1694676" cy="656753"/>
              </a:xfrm>
              <a:prstGeom prst="roundRect">
                <a:avLst>
                  <a:gd name="adj" fmla="val 41969"/>
                </a:avLst>
              </a:prstGeom>
              <a:solidFill>
                <a:schemeClr val="bg1"/>
              </a:solidFill>
              <a:ln w="19050"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dirty="0" smtClean="0"/>
                  <a:t>   </a:t>
                </a:r>
                <a:endParaRPr lang="ar-SY" dirty="0"/>
              </a:p>
            </p:txBody>
          </p:sp>
          <p:sp>
            <p:nvSpPr>
              <p:cNvPr id="22" name="مربع نص 21"/>
              <p:cNvSpPr txBox="1"/>
              <p:nvPr/>
            </p:nvSpPr>
            <p:spPr>
              <a:xfrm>
                <a:off x="2470134" y="3312561"/>
                <a:ext cx="1694676" cy="63909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>
                  <a:lnSpc>
                    <a:spcPct val="150000"/>
                  </a:lnSpc>
                </a:pPr>
                <a:r>
                  <a:rPr lang="ar-SY" sz="1400" dirty="0" smtClean="0"/>
                  <a:t>يجب علينا اتباع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ar-SY" sz="1400" dirty="0" smtClean="0"/>
                  <a:t>احتياطات الأمن والسلامة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ar-SY" sz="1400" dirty="0" smtClean="0"/>
                  <a:t>عند التخييم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ar-SY" sz="1400" dirty="0" smtClean="0"/>
                  <a:t>في الصحراء</a:t>
                </a:r>
                <a:endParaRPr lang="ar-SY" sz="1400" dirty="0"/>
              </a:p>
            </p:txBody>
          </p:sp>
        </p:grpSp>
        <p:grpSp>
          <p:nvGrpSpPr>
            <p:cNvPr id="12" name="مجموعة 11"/>
            <p:cNvGrpSpPr/>
            <p:nvPr/>
          </p:nvGrpSpPr>
          <p:grpSpPr>
            <a:xfrm>
              <a:off x="5049577" y="2496128"/>
              <a:ext cx="1285563" cy="1592622"/>
              <a:chOff x="5199097" y="2504841"/>
              <a:chExt cx="1285563" cy="1592622"/>
            </a:xfrm>
          </p:grpSpPr>
          <p:sp>
            <p:nvSpPr>
              <p:cNvPr id="85" name="مستطيل مستدير الزوايا 84"/>
              <p:cNvSpPr/>
              <p:nvPr/>
            </p:nvSpPr>
            <p:spPr>
              <a:xfrm>
                <a:off x="5199097" y="2504841"/>
                <a:ext cx="1285563" cy="1229412"/>
              </a:xfrm>
              <a:prstGeom prst="roundRect">
                <a:avLst>
                  <a:gd name="adj" fmla="val 12682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86" name="مجموعة 85"/>
              <p:cNvGrpSpPr/>
              <p:nvPr/>
            </p:nvGrpSpPr>
            <p:grpSpPr>
              <a:xfrm>
                <a:off x="5300596" y="3586328"/>
                <a:ext cx="1127981" cy="511135"/>
                <a:chOff x="4853012" y="7206857"/>
                <a:chExt cx="1127981" cy="338688"/>
              </a:xfrm>
            </p:grpSpPr>
            <p:sp>
              <p:nvSpPr>
                <p:cNvPr id="87" name="مستطيل مستدير الزوايا 86"/>
                <p:cNvSpPr/>
                <p:nvPr/>
              </p:nvSpPr>
              <p:spPr>
                <a:xfrm>
                  <a:off x="4853012" y="7206857"/>
                  <a:ext cx="1127981" cy="3090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91" name="مربع نص 90"/>
                <p:cNvSpPr txBox="1"/>
                <p:nvPr/>
              </p:nvSpPr>
              <p:spPr>
                <a:xfrm>
                  <a:off x="4896822" y="7210372"/>
                  <a:ext cx="1040358" cy="335173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المحافظة على النظافة</a:t>
                  </a:r>
                  <a:endParaRPr lang="ar-SY" sz="1200" dirty="0"/>
                </a:p>
              </p:txBody>
            </p:sp>
          </p:grpSp>
        </p:grpSp>
        <p:grpSp>
          <p:nvGrpSpPr>
            <p:cNvPr id="92" name="مجموعة 91"/>
            <p:cNvGrpSpPr/>
            <p:nvPr/>
          </p:nvGrpSpPr>
          <p:grpSpPr>
            <a:xfrm>
              <a:off x="5344406" y="4165739"/>
              <a:ext cx="1285563" cy="1351893"/>
              <a:chOff x="481028" y="4380230"/>
              <a:chExt cx="1285563" cy="1351893"/>
            </a:xfrm>
          </p:grpSpPr>
          <p:sp>
            <p:nvSpPr>
              <p:cNvPr id="93" name="مستطيل مستدير الزوايا 92"/>
              <p:cNvSpPr/>
              <p:nvPr/>
            </p:nvSpPr>
            <p:spPr>
              <a:xfrm>
                <a:off x="481028" y="4380230"/>
                <a:ext cx="1285563" cy="122941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94" name="مجموعة 93"/>
              <p:cNvGrpSpPr/>
              <p:nvPr/>
            </p:nvGrpSpPr>
            <p:grpSpPr>
              <a:xfrm>
                <a:off x="559818" y="5423110"/>
                <a:ext cx="1127981" cy="309013"/>
                <a:chOff x="4853012" y="7206857"/>
                <a:chExt cx="1127981" cy="309013"/>
              </a:xfrm>
            </p:grpSpPr>
            <p:sp>
              <p:nvSpPr>
                <p:cNvPr id="95" name="مستطيل مستدير الزوايا 94"/>
                <p:cNvSpPr/>
                <p:nvPr/>
              </p:nvSpPr>
              <p:spPr>
                <a:xfrm>
                  <a:off x="4853012" y="7206857"/>
                  <a:ext cx="1127981" cy="3090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96" name="مربع نص 95"/>
                <p:cNvSpPr txBox="1"/>
                <p:nvPr/>
              </p:nvSpPr>
              <p:spPr>
                <a:xfrm>
                  <a:off x="4944338" y="7217959"/>
                  <a:ext cx="945327" cy="27700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مصباح يدوي</a:t>
                  </a:r>
                  <a:endParaRPr lang="ar-SY" sz="1200" dirty="0"/>
                </a:p>
              </p:txBody>
            </p:sp>
          </p:grpSp>
        </p:grpSp>
        <p:grpSp>
          <p:nvGrpSpPr>
            <p:cNvPr id="142" name="مجموعة 141"/>
            <p:cNvGrpSpPr/>
            <p:nvPr/>
          </p:nvGrpSpPr>
          <p:grpSpPr>
            <a:xfrm>
              <a:off x="641700" y="7484184"/>
              <a:ext cx="1285563" cy="1352199"/>
              <a:chOff x="858230" y="2633413"/>
              <a:chExt cx="1285563" cy="1352199"/>
            </a:xfrm>
          </p:grpSpPr>
          <p:sp>
            <p:nvSpPr>
              <p:cNvPr id="143" name="مستطيل مستدير الزوايا 142"/>
              <p:cNvSpPr/>
              <p:nvPr/>
            </p:nvSpPr>
            <p:spPr>
              <a:xfrm>
                <a:off x="858230" y="2633413"/>
                <a:ext cx="1285563" cy="122941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144" name="مجموعة 143"/>
              <p:cNvGrpSpPr/>
              <p:nvPr/>
            </p:nvGrpSpPr>
            <p:grpSpPr>
              <a:xfrm>
                <a:off x="933928" y="3676599"/>
                <a:ext cx="1127981" cy="309013"/>
                <a:chOff x="4853012" y="7206857"/>
                <a:chExt cx="1127981" cy="309013"/>
              </a:xfrm>
            </p:grpSpPr>
            <p:sp>
              <p:nvSpPr>
                <p:cNvPr id="145" name="مستطيل مستدير الزوايا 144"/>
                <p:cNvSpPr/>
                <p:nvPr/>
              </p:nvSpPr>
              <p:spPr>
                <a:xfrm>
                  <a:off x="4853012" y="7206857"/>
                  <a:ext cx="1127981" cy="3090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146" name="مربع نص 145"/>
                <p:cNvSpPr txBox="1"/>
                <p:nvPr/>
              </p:nvSpPr>
              <p:spPr>
                <a:xfrm>
                  <a:off x="4944338" y="7217959"/>
                  <a:ext cx="945327" cy="27700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بوصلة</a:t>
                  </a:r>
                  <a:endParaRPr lang="ar-SY" sz="1200" dirty="0"/>
                </a:p>
              </p:txBody>
            </p:sp>
          </p:grpSp>
        </p:grpSp>
        <p:grpSp>
          <p:nvGrpSpPr>
            <p:cNvPr id="147" name="مجموعة 146"/>
            <p:cNvGrpSpPr/>
            <p:nvPr/>
          </p:nvGrpSpPr>
          <p:grpSpPr>
            <a:xfrm>
              <a:off x="5052499" y="7484184"/>
              <a:ext cx="1285563" cy="1352199"/>
              <a:chOff x="858230" y="2633413"/>
              <a:chExt cx="1285563" cy="1352199"/>
            </a:xfrm>
          </p:grpSpPr>
          <p:sp>
            <p:nvSpPr>
              <p:cNvPr id="148" name="مستطيل مستدير الزوايا 147"/>
              <p:cNvSpPr/>
              <p:nvPr/>
            </p:nvSpPr>
            <p:spPr>
              <a:xfrm>
                <a:off x="858230" y="2633413"/>
                <a:ext cx="1285563" cy="122941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149" name="مجموعة 148"/>
              <p:cNvGrpSpPr/>
              <p:nvPr/>
            </p:nvGrpSpPr>
            <p:grpSpPr>
              <a:xfrm>
                <a:off x="933928" y="3676599"/>
                <a:ext cx="1127981" cy="309013"/>
                <a:chOff x="4853012" y="7206857"/>
                <a:chExt cx="1127981" cy="309013"/>
              </a:xfrm>
            </p:grpSpPr>
            <p:sp>
              <p:nvSpPr>
                <p:cNvPr id="150" name="مستطيل مستدير الزوايا 149"/>
                <p:cNvSpPr/>
                <p:nvPr/>
              </p:nvSpPr>
              <p:spPr>
                <a:xfrm>
                  <a:off x="4853012" y="7206857"/>
                  <a:ext cx="1127981" cy="3090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151" name="مربع نص 150"/>
                <p:cNvSpPr txBox="1"/>
                <p:nvPr/>
              </p:nvSpPr>
              <p:spPr>
                <a:xfrm>
                  <a:off x="4944338" y="7217959"/>
                  <a:ext cx="945327" cy="27700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غطاء الرأس</a:t>
                  </a:r>
                  <a:endParaRPr lang="ar-SY" sz="1200" dirty="0"/>
                </a:p>
              </p:txBody>
            </p:sp>
          </p:grpSp>
        </p:grpSp>
        <p:grpSp>
          <p:nvGrpSpPr>
            <p:cNvPr id="3" name="مجموعة 2"/>
            <p:cNvGrpSpPr/>
            <p:nvPr/>
          </p:nvGrpSpPr>
          <p:grpSpPr>
            <a:xfrm>
              <a:off x="2111658" y="2153856"/>
              <a:ext cx="1285563" cy="2256985"/>
              <a:chOff x="1974191" y="2096580"/>
              <a:chExt cx="1285563" cy="2256985"/>
            </a:xfrm>
          </p:grpSpPr>
          <p:sp>
            <p:nvSpPr>
              <p:cNvPr id="26" name="مستطيل مستدير الزوايا 25"/>
              <p:cNvSpPr/>
              <p:nvPr/>
            </p:nvSpPr>
            <p:spPr>
              <a:xfrm>
                <a:off x="1974191" y="2096580"/>
                <a:ext cx="1285563" cy="122941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53" name="مستطيل مستدير الزوايا 152"/>
              <p:cNvSpPr/>
              <p:nvPr/>
            </p:nvSpPr>
            <p:spPr>
              <a:xfrm>
                <a:off x="2044868" y="3139771"/>
                <a:ext cx="1127981" cy="898829"/>
              </a:xfrm>
              <a:prstGeom prst="roundRect">
                <a:avLst>
                  <a:gd name="adj" fmla="val 20150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54" name="مربع نص 153"/>
              <p:cNvSpPr txBox="1"/>
              <p:nvPr/>
            </p:nvSpPr>
            <p:spPr>
              <a:xfrm>
                <a:off x="2003028" y="3175884"/>
                <a:ext cx="1211660" cy="117768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الاحتماء بالسيارة او الخيمة عند الغبار او حرارة الشمس الشديدة</a:t>
                </a:r>
                <a:endParaRPr lang="ar-SY" sz="1200" dirty="0"/>
              </a:p>
            </p:txBody>
          </p:sp>
        </p:grpSp>
        <p:grpSp>
          <p:nvGrpSpPr>
            <p:cNvPr id="11" name="مجموعة 10"/>
            <p:cNvGrpSpPr/>
            <p:nvPr/>
          </p:nvGrpSpPr>
          <p:grpSpPr>
            <a:xfrm>
              <a:off x="3581319" y="2151090"/>
              <a:ext cx="1285563" cy="1966521"/>
              <a:chOff x="3712448" y="2096580"/>
              <a:chExt cx="1285563" cy="1966521"/>
            </a:xfrm>
          </p:grpSpPr>
          <p:sp>
            <p:nvSpPr>
              <p:cNvPr id="23" name="مستطيل مستدير الزوايا 22"/>
              <p:cNvSpPr/>
              <p:nvPr/>
            </p:nvSpPr>
            <p:spPr>
              <a:xfrm>
                <a:off x="3712448" y="2096580"/>
                <a:ext cx="1285563" cy="1229412"/>
              </a:xfrm>
              <a:prstGeom prst="roundRect">
                <a:avLst>
                  <a:gd name="adj" fmla="val 12682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56" name="مستطيل مستدير الزوايا 155"/>
              <p:cNvSpPr/>
              <p:nvPr/>
            </p:nvSpPr>
            <p:spPr>
              <a:xfrm>
                <a:off x="3803011" y="3139771"/>
                <a:ext cx="1127981" cy="898829"/>
              </a:xfrm>
              <a:prstGeom prst="roundRect">
                <a:avLst>
                  <a:gd name="adj" fmla="val 20150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57" name="مربع نص 156"/>
              <p:cNvSpPr txBox="1"/>
              <p:nvPr/>
            </p:nvSpPr>
            <p:spPr>
              <a:xfrm>
                <a:off x="3749399" y="3139771"/>
                <a:ext cx="1211660" cy="923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>
                  <a:lnSpc>
                    <a:spcPct val="150000"/>
                  </a:lnSpc>
                </a:pPr>
                <a:r>
                  <a:rPr lang="ar-SY" sz="1200" dirty="0"/>
                  <a:t>الابتعاد عن الحيوانات الخطيرة</a:t>
                </a:r>
              </a:p>
            </p:txBody>
          </p:sp>
        </p:grpSp>
        <p:grpSp>
          <p:nvGrpSpPr>
            <p:cNvPr id="25" name="مجموعة 24"/>
            <p:cNvGrpSpPr/>
            <p:nvPr/>
          </p:nvGrpSpPr>
          <p:grpSpPr>
            <a:xfrm>
              <a:off x="5178672" y="5661662"/>
              <a:ext cx="1285563" cy="1567464"/>
              <a:chOff x="5254203" y="5889470"/>
              <a:chExt cx="1285563" cy="1567464"/>
            </a:xfrm>
          </p:grpSpPr>
          <p:sp>
            <p:nvSpPr>
              <p:cNvPr id="123" name="مستطيل مستدير الزوايا 122"/>
              <p:cNvSpPr/>
              <p:nvPr/>
            </p:nvSpPr>
            <p:spPr>
              <a:xfrm>
                <a:off x="5254203" y="5889470"/>
                <a:ext cx="1285563" cy="1229412"/>
              </a:xfrm>
              <a:prstGeom prst="roundRect">
                <a:avLst>
                  <a:gd name="adj" fmla="val 12682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158" name="مجموعة 157"/>
              <p:cNvGrpSpPr/>
              <p:nvPr/>
            </p:nvGrpSpPr>
            <p:grpSpPr>
              <a:xfrm>
                <a:off x="5332995" y="6953303"/>
                <a:ext cx="1127981" cy="503631"/>
                <a:chOff x="4853012" y="7206857"/>
                <a:chExt cx="1127981" cy="503631"/>
              </a:xfrm>
            </p:grpSpPr>
            <p:sp>
              <p:nvSpPr>
                <p:cNvPr id="159" name="مستطيل مستدير الزوايا 158"/>
                <p:cNvSpPr/>
                <p:nvPr/>
              </p:nvSpPr>
              <p:spPr>
                <a:xfrm>
                  <a:off x="4853012" y="7206857"/>
                  <a:ext cx="1127981" cy="5036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160" name="مربع نص 159"/>
                <p:cNvSpPr txBox="1"/>
                <p:nvPr/>
              </p:nvSpPr>
              <p:spPr>
                <a:xfrm>
                  <a:off x="4885640" y="7217959"/>
                  <a:ext cx="1062724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حقيبة اسعافات أولية</a:t>
                  </a:r>
                  <a:endParaRPr lang="ar-SY" sz="1200" dirty="0"/>
                </a:p>
              </p:txBody>
            </p:sp>
          </p:grpSp>
        </p:grpSp>
        <p:grpSp>
          <p:nvGrpSpPr>
            <p:cNvPr id="161" name="مجموعة 160"/>
            <p:cNvGrpSpPr/>
            <p:nvPr/>
          </p:nvGrpSpPr>
          <p:grpSpPr>
            <a:xfrm>
              <a:off x="546175" y="5660816"/>
              <a:ext cx="1285563" cy="1567464"/>
              <a:chOff x="5254203" y="5889470"/>
              <a:chExt cx="1285563" cy="1567464"/>
            </a:xfrm>
          </p:grpSpPr>
          <p:sp>
            <p:nvSpPr>
              <p:cNvPr id="162" name="مستطيل مستدير الزوايا 161"/>
              <p:cNvSpPr/>
              <p:nvPr/>
            </p:nvSpPr>
            <p:spPr>
              <a:xfrm>
                <a:off x="5254203" y="5889470"/>
                <a:ext cx="1285563" cy="1229412"/>
              </a:xfrm>
              <a:prstGeom prst="roundRect">
                <a:avLst>
                  <a:gd name="adj" fmla="val 12682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163" name="مجموعة 162"/>
              <p:cNvGrpSpPr/>
              <p:nvPr/>
            </p:nvGrpSpPr>
            <p:grpSpPr>
              <a:xfrm>
                <a:off x="5332995" y="6953303"/>
                <a:ext cx="1127981" cy="503631"/>
                <a:chOff x="4853012" y="7206857"/>
                <a:chExt cx="1127981" cy="503631"/>
              </a:xfrm>
            </p:grpSpPr>
            <p:sp>
              <p:nvSpPr>
                <p:cNvPr id="164" name="مستطيل مستدير الزوايا 163"/>
                <p:cNvSpPr/>
                <p:nvPr/>
              </p:nvSpPr>
              <p:spPr>
                <a:xfrm>
                  <a:off x="4853012" y="7206857"/>
                  <a:ext cx="1127981" cy="5036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165" name="مربع نص 164"/>
                <p:cNvSpPr txBox="1"/>
                <p:nvPr/>
              </p:nvSpPr>
              <p:spPr>
                <a:xfrm>
                  <a:off x="4907667" y="7217959"/>
                  <a:ext cx="1018670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طعام وماء كافي</a:t>
                  </a:r>
                  <a:endParaRPr lang="ar-SY" sz="1200" dirty="0"/>
                </a:p>
              </p:txBody>
            </p:sp>
          </p:grpSp>
        </p:grpSp>
        <p:grpSp>
          <p:nvGrpSpPr>
            <p:cNvPr id="171" name="مجموعة 170"/>
            <p:cNvGrpSpPr/>
            <p:nvPr/>
          </p:nvGrpSpPr>
          <p:grpSpPr>
            <a:xfrm>
              <a:off x="2111658" y="7788056"/>
              <a:ext cx="1285563" cy="1567464"/>
              <a:chOff x="5254203" y="5889470"/>
              <a:chExt cx="1285563" cy="1567464"/>
            </a:xfrm>
          </p:grpSpPr>
          <p:sp>
            <p:nvSpPr>
              <p:cNvPr id="172" name="مستطيل مستدير الزوايا 171"/>
              <p:cNvSpPr/>
              <p:nvPr/>
            </p:nvSpPr>
            <p:spPr>
              <a:xfrm>
                <a:off x="5254203" y="5889470"/>
                <a:ext cx="1285563" cy="1229412"/>
              </a:xfrm>
              <a:prstGeom prst="roundRect">
                <a:avLst>
                  <a:gd name="adj" fmla="val 12682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173" name="مجموعة 172"/>
              <p:cNvGrpSpPr/>
              <p:nvPr/>
            </p:nvGrpSpPr>
            <p:grpSpPr>
              <a:xfrm>
                <a:off x="5332995" y="6953303"/>
                <a:ext cx="1127981" cy="503631"/>
                <a:chOff x="4853012" y="7206857"/>
                <a:chExt cx="1127981" cy="503631"/>
              </a:xfrm>
            </p:grpSpPr>
            <p:sp>
              <p:nvSpPr>
                <p:cNvPr id="174" name="مستطيل مستدير الزوايا 173"/>
                <p:cNvSpPr/>
                <p:nvPr/>
              </p:nvSpPr>
              <p:spPr>
                <a:xfrm>
                  <a:off x="4853012" y="7206857"/>
                  <a:ext cx="1127981" cy="5036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175" name="مربع نص 174"/>
                <p:cNvSpPr txBox="1"/>
                <p:nvPr/>
              </p:nvSpPr>
              <p:spPr>
                <a:xfrm>
                  <a:off x="4907667" y="7217959"/>
                  <a:ext cx="1018670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إطفاء النار قبل المغادرة</a:t>
                  </a:r>
                  <a:endParaRPr lang="ar-SY" sz="1200" dirty="0"/>
                </a:p>
              </p:txBody>
            </p:sp>
          </p:grpSp>
        </p:grpSp>
        <p:grpSp>
          <p:nvGrpSpPr>
            <p:cNvPr id="176" name="مجموعة 175"/>
            <p:cNvGrpSpPr/>
            <p:nvPr/>
          </p:nvGrpSpPr>
          <p:grpSpPr>
            <a:xfrm>
              <a:off x="3576362" y="7788056"/>
              <a:ext cx="1285563" cy="1567464"/>
              <a:chOff x="5254203" y="5889470"/>
              <a:chExt cx="1285563" cy="1567464"/>
            </a:xfrm>
          </p:grpSpPr>
          <p:sp>
            <p:nvSpPr>
              <p:cNvPr id="177" name="مستطيل مستدير الزوايا 176"/>
              <p:cNvSpPr/>
              <p:nvPr/>
            </p:nvSpPr>
            <p:spPr>
              <a:xfrm>
                <a:off x="5254203" y="5889470"/>
                <a:ext cx="1285563" cy="122941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178" name="مجموعة 177"/>
              <p:cNvGrpSpPr/>
              <p:nvPr/>
            </p:nvGrpSpPr>
            <p:grpSpPr>
              <a:xfrm>
                <a:off x="5332995" y="6953303"/>
                <a:ext cx="1127981" cy="503631"/>
                <a:chOff x="4853012" y="7206857"/>
                <a:chExt cx="1127981" cy="503631"/>
              </a:xfrm>
            </p:grpSpPr>
            <p:sp>
              <p:nvSpPr>
                <p:cNvPr id="179" name="مستطيل مستدير الزوايا 178"/>
                <p:cNvSpPr/>
                <p:nvPr/>
              </p:nvSpPr>
              <p:spPr>
                <a:xfrm>
                  <a:off x="4853012" y="7206857"/>
                  <a:ext cx="1127981" cy="5036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180" name="مربع نص 179"/>
                <p:cNvSpPr txBox="1"/>
                <p:nvPr/>
              </p:nvSpPr>
              <p:spPr>
                <a:xfrm>
                  <a:off x="4907667" y="7217959"/>
                  <a:ext cx="1018670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اشعال النار خارج الخيمة</a:t>
                  </a:r>
                  <a:endParaRPr lang="ar-SY" sz="1200" dirty="0"/>
                </a:p>
              </p:txBody>
            </p:sp>
          </p:grpSp>
        </p:grpSp>
        <p:sp>
          <p:nvSpPr>
            <p:cNvPr id="75" name="Freeform 65"/>
            <p:cNvSpPr/>
            <p:nvPr/>
          </p:nvSpPr>
          <p:spPr>
            <a:xfrm rot="17543297" flipV="1">
              <a:off x="3407563" y="4642759"/>
              <a:ext cx="1199294" cy="58515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6" name="Freeform 65"/>
            <p:cNvSpPr/>
            <p:nvPr/>
          </p:nvSpPr>
          <p:spPr>
            <a:xfrm rot="4056703" flipH="1" flipV="1">
              <a:off x="2369645" y="4648202"/>
              <a:ext cx="1194810" cy="4762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7" name="Freeform 65"/>
            <p:cNvSpPr/>
            <p:nvPr/>
          </p:nvSpPr>
          <p:spPr>
            <a:xfrm rot="4056703">
              <a:off x="3403123" y="7191666"/>
              <a:ext cx="1214294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8" name="Freeform 65"/>
            <p:cNvSpPr/>
            <p:nvPr/>
          </p:nvSpPr>
          <p:spPr>
            <a:xfrm rot="17543297" flipH="1">
              <a:off x="2365427" y="7195692"/>
              <a:ext cx="1205585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9" name="Freeform 65"/>
            <p:cNvSpPr/>
            <p:nvPr/>
          </p:nvSpPr>
          <p:spPr>
            <a:xfrm rot="18777827" flipV="1">
              <a:off x="4262162" y="5277005"/>
              <a:ext cx="1242428" cy="92624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0" name="Freeform 65"/>
            <p:cNvSpPr/>
            <p:nvPr/>
          </p:nvSpPr>
          <p:spPr>
            <a:xfrm rot="2822173" flipH="1" flipV="1">
              <a:off x="1467753" y="5275794"/>
              <a:ext cx="1239117" cy="92624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1" name="Freeform 65"/>
            <p:cNvSpPr/>
            <p:nvPr/>
          </p:nvSpPr>
          <p:spPr>
            <a:xfrm rot="18354227" flipV="1">
              <a:off x="3847493" y="4596036"/>
              <a:ext cx="1700163" cy="9898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2" name="Freeform 65"/>
            <p:cNvSpPr/>
            <p:nvPr/>
          </p:nvSpPr>
          <p:spPr>
            <a:xfrm rot="3245773" flipH="1" flipV="1">
              <a:off x="1384914" y="4596036"/>
              <a:ext cx="1700163" cy="9898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3" name="Freeform 65"/>
            <p:cNvSpPr/>
            <p:nvPr/>
          </p:nvSpPr>
          <p:spPr>
            <a:xfrm rot="3321642">
              <a:off x="4017897" y="6985425"/>
              <a:ext cx="1291705" cy="92624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" name="Freeform 65"/>
            <p:cNvSpPr/>
            <p:nvPr/>
          </p:nvSpPr>
          <p:spPr>
            <a:xfrm rot="1489419">
              <a:off x="4429051" y="6288848"/>
              <a:ext cx="799007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" name="Freeform 65"/>
            <p:cNvSpPr/>
            <p:nvPr/>
          </p:nvSpPr>
          <p:spPr>
            <a:xfrm rot="18278358" flipH="1">
              <a:off x="1655066" y="6985426"/>
              <a:ext cx="1291705" cy="92624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" name="Freeform 65"/>
            <p:cNvSpPr/>
            <p:nvPr/>
          </p:nvSpPr>
          <p:spPr>
            <a:xfrm rot="20110581" flipH="1">
              <a:off x="1770924" y="6288849"/>
              <a:ext cx="799007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050" name="Picture 2" descr="صورة ذات صلة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15652" r="4477" b="14140"/>
          <a:stretch/>
        </p:blipFill>
        <p:spPr bwMode="auto">
          <a:xfrm>
            <a:off x="2162918" y="2306215"/>
            <a:ext cx="1166813" cy="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نتيجة بحث الصور عن ‪flashlight clipart png‬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56" y="4328360"/>
            <a:ext cx="814258" cy="8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نتيجة بحث الصور عن ‪Fire Extinguisher clipart png‬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0" y="4289573"/>
            <a:ext cx="430075" cy="86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نتيجة بحث الصور عن ‪Food bag clipart png‬‏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2" y="5831944"/>
            <a:ext cx="805221" cy="84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نتيجة بحث الصور عن ‪bottle of water clipart png‬‏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90" y="5945900"/>
            <a:ext cx="260140" cy="73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نتيجة بحث الصور عن ‪hat clipart png‬‏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74" y="7644128"/>
            <a:ext cx="985430" cy="7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صورة ذات صلة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22" y="7795717"/>
            <a:ext cx="1108075" cy="68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BQ PNG Clip Art - High-quality PNG Clipart Image in cattegory Home Appliances PNG / Clipart from ClipartPNG.com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95" y="8420231"/>
            <a:ext cx="386545" cy="39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صورة ذات صلة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60" y="7548123"/>
            <a:ext cx="673540" cy="9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 rot="476927">
            <a:off x="2606505" y="484438"/>
            <a:ext cx="22044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التاسع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14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4070216" y="1509539"/>
            <a:ext cx="2653291" cy="388269"/>
            <a:chOff x="4217743" y="1757192"/>
            <a:chExt cx="2653291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4217743" y="1757192"/>
              <a:ext cx="2653291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الماء حاجة أساسية للحياة :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4351227" y="2145461"/>
              <a:ext cx="2440940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مربع نص 88"/>
          <p:cNvSpPr txBox="1"/>
          <p:nvPr/>
        </p:nvSpPr>
        <p:spPr>
          <a:xfrm>
            <a:off x="4000447" y="2195848"/>
            <a:ext cx="26441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-</a:t>
            </a:r>
            <a:r>
              <a:rPr lang="ar-SY" sz="1600" dirty="0" smtClean="0"/>
              <a:t> نقل مياه البحر قديماً بالقربة</a:t>
            </a:r>
          </a:p>
        </p:txBody>
      </p:sp>
      <p:sp>
        <p:nvSpPr>
          <p:cNvPr id="98" name="مربع نص 97"/>
          <p:cNvSpPr txBox="1"/>
          <p:nvPr/>
        </p:nvSpPr>
        <p:spPr>
          <a:xfrm>
            <a:off x="738945" y="2195848"/>
            <a:ext cx="21584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-</a:t>
            </a:r>
            <a:r>
              <a:rPr lang="ar-SY" sz="1600" dirty="0" smtClean="0"/>
              <a:t> نقل مياه البحر بالسفن</a:t>
            </a:r>
          </a:p>
        </p:txBody>
      </p:sp>
      <p:sp>
        <p:nvSpPr>
          <p:cNvPr id="99" name="مربع نص 98"/>
          <p:cNvSpPr txBox="1"/>
          <p:nvPr/>
        </p:nvSpPr>
        <p:spPr>
          <a:xfrm>
            <a:off x="1695592" y="4246878"/>
            <a:ext cx="47492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/>
              <a:t>- ماء البحر هو المصدر الأساسي  للشرب بعد المعالجة.</a:t>
            </a:r>
          </a:p>
        </p:txBody>
      </p:sp>
      <p:sp>
        <p:nvSpPr>
          <p:cNvPr id="100" name="مربع نص 99"/>
          <p:cNvSpPr txBox="1"/>
          <p:nvPr/>
        </p:nvSpPr>
        <p:spPr>
          <a:xfrm>
            <a:off x="155575" y="6307987"/>
            <a:ext cx="64448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/>
              <a:t>- التبخر هو تحول المادة كم الحالة السائلة إلى الحالة الغازية تحت تأثير الحرارة.</a:t>
            </a: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23" y="2830047"/>
            <a:ext cx="1830840" cy="1220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</p:spPr>
      </p:pic>
      <p:grpSp>
        <p:nvGrpSpPr>
          <p:cNvPr id="30" name="مجموعة 29"/>
          <p:cNvGrpSpPr/>
          <p:nvPr/>
        </p:nvGrpSpPr>
        <p:grpSpPr>
          <a:xfrm>
            <a:off x="469550" y="4817248"/>
            <a:ext cx="5816888" cy="1241973"/>
            <a:chOff x="576460" y="4928888"/>
            <a:chExt cx="5816888" cy="1241973"/>
          </a:xfrm>
        </p:grpSpPr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0" y="4928888"/>
              <a:ext cx="1239220" cy="1223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pic>
          <p:nvPicPr>
            <p:cNvPr id="27" name="صورة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198" y="4933887"/>
              <a:ext cx="1381288" cy="12369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pic>
          <p:nvPicPr>
            <p:cNvPr id="1028" name="Picture 4" descr="صورة ذات صلة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228" y="4929341"/>
              <a:ext cx="1862120" cy="12401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  <a:extLst/>
          </p:spPr>
        </p:pic>
        <p:sp>
          <p:nvSpPr>
            <p:cNvPr id="29" name="سهم إلى اليسار 28"/>
            <p:cNvSpPr/>
            <p:nvPr/>
          </p:nvSpPr>
          <p:spPr>
            <a:xfrm>
              <a:off x="4015530" y="5497669"/>
              <a:ext cx="355653" cy="184150"/>
            </a:xfrm>
            <a:prstGeom prst="leftArrow">
              <a:avLst/>
            </a:prstGeom>
            <a:solidFill>
              <a:srgbClr val="59C71A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سهم إلى اليسار 100"/>
            <p:cNvSpPr/>
            <p:nvPr/>
          </p:nvSpPr>
          <p:spPr>
            <a:xfrm>
              <a:off x="1967112" y="5497669"/>
              <a:ext cx="355653" cy="184150"/>
            </a:xfrm>
            <a:prstGeom prst="leftArrow">
              <a:avLst/>
            </a:prstGeom>
            <a:solidFill>
              <a:srgbClr val="59C71A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مجموعة 38"/>
          <p:cNvGrpSpPr/>
          <p:nvPr/>
        </p:nvGrpSpPr>
        <p:grpSpPr>
          <a:xfrm>
            <a:off x="1765927" y="6898235"/>
            <a:ext cx="3224134" cy="2337772"/>
            <a:chOff x="1818154" y="6811035"/>
            <a:chExt cx="3344396" cy="2424972"/>
          </a:xfrm>
        </p:grpSpPr>
        <p:grpSp>
          <p:nvGrpSpPr>
            <p:cNvPr id="37" name="مجموعة 36"/>
            <p:cNvGrpSpPr/>
            <p:nvPr/>
          </p:nvGrpSpPr>
          <p:grpSpPr>
            <a:xfrm flipH="1">
              <a:off x="1818154" y="6811035"/>
              <a:ext cx="3344396" cy="2424972"/>
              <a:chOff x="1818154" y="6811035"/>
              <a:chExt cx="3344396" cy="2424972"/>
            </a:xfrm>
          </p:grpSpPr>
          <p:grpSp>
            <p:nvGrpSpPr>
              <p:cNvPr id="31" name="مجموعة 30"/>
              <p:cNvGrpSpPr/>
              <p:nvPr/>
            </p:nvGrpSpPr>
            <p:grpSpPr>
              <a:xfrm>
                <a:off x="1818154" y="6811035"/>
                <a:ext cx="3344396" cy="2424972"/>
                <a:chOff x="1990151" y="6723835"/>
                <a:chExt cx="3344396" cy="2424972"/>
              </a:xfrm>
            </p:grpSpPr>
            <p:pic>
              <p:nvPicPr>
                <p:cNvPr id="18" name="صورة 1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" b="3255"/>
                <a:stretch/>
              </p:blipFill>
              <p:spPr>
                <a:xfrm>
                  <a:off x="2045660" y="6760558"/>
                  <a:ext cx="2252062" cy="2381061"/>
                </a:xfrm>
                <a:prstGeom prst="rect">
                  <a:avLst/>
                </a:prstGeom>
              </p:spPr>
            </p:pic>
            <p:sp>
              <p:nvSpPr>
                <p:cNvPr id="102" name="مستطيل مستدير الزوايا 101"/>
                <p:cNvSpPr/>
                <p:nvPr/>
              </p:nvSpPr>
              <p:spPr>
                <a:xfrm>
                  <a:off x="1990151" y="6723835"/>
                  <a:ext cx="3344396" cy="2424972"/>
                </a:xfrm>
                <a:prstGeom prst="roundRect">
                  <a:avLst>
                    <a:gd name="adj" fmla="val 12682"/>
                  </a:avLst>
                </a:prstGeom>
                <a:noFill/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>
                      <a:noFill/>
                    </a:rPr>
                    <a:t>   </a:t>
                  </a:r>
                  <a:endParaRPr lang="ar-SY" sz="1600" dirty="0">
                    <a:noFill/>
                  </a:endParaRPr>
                </a:p>
              </p:txBody>
            </p:sp>
          </p:grpSp>
          <p:cxnSp>
            <p:nvCxnSpPr>
              <p:cNvPr id="34" name="رابط كسهم مستقيم 33"/>
              <p:cNvCxnSpPr/>
              <p:nvPr/>
            </p:nvCxnSpPr>
            <p:spPr>
              <a:xfrm>
                <a:off x="3218469" y="8124825"/>
                <a:ext cx="907256" cy="0"/>
              </a:xfrm>
              <a:prstGeom prst="straightConnector1">
                <a:avLst/>
              </a:prstGeom>
              <a:ln w="38100">
                <a:solidFill>
                  <a:srgbClr val="52BA18"/>
                </a:solidFill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4" name="رابط كسهم مستقيم 103"/>
              <p:cNvCxnSpPr/>
              <p:nvPr/>
            </p:nvCxnSpPr>
            <p:spPr>
              <a:xfrm>
                <a:off x="3112294" y="8482012"/>
                <a:ext cx="1013431" cy="0"/>
              </a:xfrm>
              <a:prstGeom prst="straightConnector1">
                <a:avLst/>
              </a:prstGeom>
              <a:ln w="38100">
                <a:solidFill>
                  <a:srgbClr val="52BA18"/>
                </a:solidFill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06" name="مربع نص 105"/>
            <p:cNvSpPr txBox="1"/>
            <p:nvPr/>
          </p:nvSpPr>
          <p:spPr>
            <a:xfrm>
              <a:off x="2077361" y="7852836"/>
              <a:ext cx="804800" cy="4154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r">
                <a:lnSpc>
                  <a:spcPct val="150000"/>
                </a:lnSpc>
              </a:pPr>
              <a:r>
                <a:rPr lang="ar-SY" sz="1400" dirty="0" smtClean="0"/>
                <a:t>ماء البحر</a:t>
              </a:r>
            </a:p>
          </p:txBody>
        </p:sp>
        <p:sp>
          <p:nvSpPr>
            <p:cNvPr id="107" name="مربع نص 106"/>
            <p:cNvSpPr txBox="1"/>
            <p:nvPr/>
          </p:nvSpPr>
          <p:spPr>
            <a:xfrm>
              <a:off x="2336567" y="8189386"/>
              <a:ext cx="518412" cy="4154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r">
                <a:lnSpc>
                  <a:spcPct val="150000"/>
                </a:lnSpc>
              </a:pPr>
              <a:r>
                <a:rPr lang="ar-SY" sz="1400" dirty="0" smtClean="0"/>
                <a:t>لهب</a:t>
              </a:r>
            </a:p>
          </p:txBody>
        </p:sp>
      </p:grp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6619" r="5691" b="4342"/>
          <a:stretch/>
        </p:blipFill>
        <p:spPr>
          <a:xfrm>
            <a:off x="937863" y="2784578"/>
            <a:ext cx="1760582" cy="1256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6643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 rot="476927">
            <a:off x="2623338" y="484438"/>
            <a:ext cx="217078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العاشر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15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467486" y="1570903"/>
            <a:ext cx="3256021" cy="388269"/>
            <a:chOff x="3615013" y="1757192"/>
            <a:chExt cx="3256021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3615013" y="1757192"/>
              <a:ext cx="3256021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كيف يصبح ماء البحر صالح للشرب :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3759407" y="2145461"/>
              <a:ext cx="3032760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مستطيل 92"/>
          <p:cNvSpPr/>
          <p:nvPr/>
        </p:nvSpPr>
        <p:spPr>
          <a:xfrm>
            <a:off x="2522860" y="2053375"/>
            <a:ext cx="4216400" cy="4230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Y" sz="1600" dirty="0">
                <a:solidFill>
                  <a:srgbClr val="52BA18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- </a:t>
            </a:r>
            <a:r>
              <a:rPr lang="ar-SY" sz="1600" dirty="0" smtClean="0"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هل يمكن تكوين السحب في المختبر ؟</a:t>
            </a:r>
            <a:endParaRPr lang="ar-SY" sz="1600" dirty="0">
              <a:latin typeface="Al-Jazeera-Arabic-Regular" panose="01000500000000020006" pitchFamily="2" charset="-78"/>
              <a:cs typeface="Al-Jazeera-Arabic-Regular" panose="01000500000000020006" pitchFamily="2" charset="-78"/>
            </a:endParaRPr>
          </a:p>
        </p:txBody>
      </p:sp>
      <p:grpSp>
        <p:nvGrpSpPr>
          <p:cNvPr id="121" name="مجموعة 120"/>
          <p:cNvGrpSpPr/>
          <p:nvPr/>
        </p:nvGrpSpPr>
        <p:grpSpPr>
          <a:xfrm>
            <a:off x="844786" y="2289785"/>
            <a:ext cx="4391336" cy="1995997"/>
            <a:chOff x="460375" y="2488940"/>
            <a:chExt cx="5830454" cy="2650120"/>
          </a:xfrm>
        </p:grpSpPr>
        <p:grpSp>
          <p:nvGrpSpPr>
            <p:cNvPr id="95" name="مجموعة 94"/>
            <p:cNvGrpSpPr/>
            <p:nvPr/>
          </p:nvGrpSpPr>
          <p:grpSpPr>
            <a:xfrm>
              <a:off x="460375" y="2488940"/>
              <a:ext cx="2555417" cy="2444713"/>
              <a:chOff x="1612900" y="6756400"/>
              <a:chExt cx="3517900" cy="3365500"/>
            </a:xfrm>
          </p:grpSpPr>
          <p:sp>
            <p:nvSpPr>
              <p:cNvPr id="96" name="مستطيل مستدير الزوايا 95"/>
              <p:cNvSpPr/>
              <p:nvPr/>
            </p:nvSpPr>
            <p:spPr>
              <a:xfrm rot="5400000">
                <a:off x="1689100" y="6680200"/>
                <a:ext cx="3365500" cy="3517900"/>
              </a:xfrm>
              <a:prstGeom prst="roundRect">
                <a:avLst>
                  <a:gd name="adj" fmla="val 6310"/>
                </a:avLst>
              </a:prstGeom>
              <a:solidFill>
                <a:schemeClr val="bg1"/>
              </a:solidFill>
              <a:ln w="19050"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 dirty="0"/>
              </a:p>
            </p:txBody>
          </p:sp>
          <p:pic>
            <p:nvPicPr>
              <p:cNvPr id="97" name="صورة 9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87" r="7937"/>
              <a:stretch/>
            </p:blipFill>
            <p:spPr>
              <a:xfrm>
                <a:off x="1828800" y="6861002"/>
                <a:ext cx="3060700" cy="3154708"/>
              </a:xfrm>
              <a:prstGeom prst="rect">
                <a:avLst/>
              </a:prstGeom>
            </p:spPr>
          </p:pic>
        </p:grpSp>
        <p:sp>
          <p:nvSpPr>
            <p:cNvPr id="118" name="Freeform 65"/>
            <p:cNvSpPr/>
            <p:nvPr/>
          </p:nvSpPr>
          <p:spPr>
            <a:xfrm rot="11642093">
              <a:off x="1971091" y="4648520"/>
              <a:ext cx="2341299" cy="13256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1270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" name="مستطيل ذو زوايا قطرية مستديرة 109"/>
            <p:cNvSpPr/>
            <p:nvPr/>
          </p:nvSpPr>
          <p:spPr>
            <a:xfrm flipH="1">
              <a:off x="4213266" y="4660755"/>
              <a:ext cx="1961618" cy="47830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9C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 smtClean="0">
                  <a:solidFill>
                    <a:schemeClr val="bg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قنينة ماء حار</a:t>
              </a:r>
              <a:endParaRPr lang="ar-SY" sz="1400" dirty="0">
                <a:solidFill>
                  <a:schemeClr val="bg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sp>
          <p:nvSpPr>
            <p:cNvPr id="119" name="Freeform 65"/>
            <p:cNvSpPr/>
            <p:nvPr/>
          </p:nvSpPr>
          <p:spPr>
            <a:xfrm rot="11667911">
              <a:off x="2105614" y="2939694"/>
              <a:ext cx="2341299" cy="13256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1270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" name="مستطيل ذو زوايا قطرية مستديرة 102"/>
            <p:cNvSpPr/>
            <p:nvPr/>
          </p:nvSpPr>
          <p:spPr>
            <a:xfrm flipH="1">
              <a:off x="4350753" y="2979610"/>
              <a:ext cx="1647077" cy="462603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9C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>
                  <a:solidFill>
                    <a:schemeClr val="bg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قطع ثلج</a:t>
              </a:r>
            </a:p>
          </p:txBody>
        </p:sp>
        <p:sp>
          <p:nvSpPr>
            <p:cNvPr id="120" name="Freeform 65"/>
            <p:cNvSpPr/>
            <p:nvPr/>
          </p:nvSpPr>
          <p:spPr>
            <a:xfrm rot="11921617">
              <a:off x="2083712" y="3690402"/>
              <a:ext cx="2314959" cy="116118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1270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" name="مستطيل ذو زوايا قطرية مستديرة 107"/>
            <p:cNvSpPr/>
            <p:nvPr/>
          </p:nvSpPr>
          <p:spPr>
            <a:xfrm flipH="1">
              <a:off x="4063220" y="3674282"/>
              <a:ext cx="2227609" cy="75440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9C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 smtClean="0">
                  <a:solidFill>
                    <a:schemeClr val="bg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تكون سحابة بيضاء</a:t>
              </a:r>
            </a:p>
            <a:p>
              <a:pPr algn="ctr"/>
              <a:r>
                <a:rPr lang="ar-SY" sz="1400" dirty="0" smtClean="0">
                  <a:solidFill>
                    <a:schemeClr val="bg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ثم نقط ماء</a:t>
              </a:r>
              <a:endParaRPr lang="ar-SY" sz="1400" dirty="0">
                <a:solidFill>
                  <a:schemeClr val="bg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</p:grpSp>
      <p:sp>
        <p:nvSpPr>
          <p:cNvPr id="123" name="مستطيل 122"/>
          <p:cNvSpPr/>
          <p:nvPr/>
        </p:nvSpPr>
        <p:spPr>
          <a:xfrm>
            <a:off x="378234" y="7419941"/>
            <a:ext cx="603521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Y" sz="1600" dirty="0" smtClean="0"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ترسل الشمس أشعتها وتسخن ماء البحر ويتصاعد بخار الماء في الهواء ويبرد بخار الماء ويتكثف ثم يعود سائل على هيئة قطرات ماء. </a:t>
            </a:r>
            <a:endParaRPr lang="ar-SY" sz="1600" dirty="0">
              <a:latin typeface="Al-Jazeera-Arabic-Regular" panose="01000500000000020006" pitchFamily="2" charset="-78"/>
              <a:cs typeface="Al-Jazeera-Arabic-Regular" panose="01000500000000020006" pitchFamily="2" charset="-78"/>
            </a:endParaRPr>
          </a:p>
        </p:txBody>
      </p:sp>
      <p:cxnSp>
        <p:nvCxnSpPr>
          <p:cNvPr id="128" name="رابط مستقيم 127"/>
          <p:cNvCxnSpPr/>
          <p:nvPr/>
        </p:nvCxnSpPr>
        <p:spPr>
          <a:xfrm>
            <a:off x="515331" y="4483100"/>
            <a:ext cx="5904309" cy="0"/>
          </a:xfrm>
          <a:prstGeom prst="line">
            <a:avLst/>
          </a:prstGeom>
          <a:ln w="28575">
            <a:solidFill>
              <a:srgbClr val="52BA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8" name="مجموعة 1037"/>
          <p:cNvGrpSpPr/>
          <p:nvPr/>
        </p:nvGrpSpPr>
        <p:grpSpPr>
          <a:xfrm>
            <a:off x="126231" y="4779090"/>
            <a:ext cx="6487382" cy="2417181"/>
            <a:chOff x="157258" y="4719423"/>
            <a:chExt cx="6487382" cy="2417181"/>
          </a:xfrm>
        </p:grpSpPr>
        <p:pic>
          <p:nvPicPr>
            <p:cNvPr id="124" name="صورة 1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835" y="5415481"/>
              <a:ext cx="3035040" cy="1707658"/>
            </a:xfrm>
            <a:prstGeom prst="roundRect">
              <a:avLst>
                <a:gd name="adj" fmla="val 11679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00B0F0"/>
              </a:solidFill>
            </a:ln>
            <a:effectLst/>
          </p:spPr>
        </p:pic>
        <p:sp>
          <p:nvSpPr>
            <p:cNvPr id="156" name="Freeform 65"/>
            <p:cNvSpPr/>
            <p:nvPr/>
          </p:nvSpPr>
          <p:spPr>
            <a:xfrm>
              <a:off x="692222" y="5821780"/>
              <a:ext cx="1338098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25" name="مجموعة 124"/>
            <p:cNvGrpSpPr/>
            <p:nvPr/>
          </p:nvGrpSpPr>
          <p:grpSpPr>
            <a:xfrm>
              <a:off x="2197681" y="4719423"/>
              <a:ext cx="2151868" cy="439108"/>
              <a:chOff x="4819984" y="7206857"/>
              <a:chExt cx="1194034" cy="309013"/>
            </a:xfrm>
          </p:grpSpPr>
          <p:sp>
            <p:nvSpPr>
              <p:cNvPr id="126" name="مستطيل مستدير الزوايا 125"/>
              <p:cNvSpPr/>
              <p:nvPr/>
            </p:nvSpPr>
            <p:spPr>
              <a:xfrm>
                <a:off x="4853012" y="7206857"/>
                <a:ext cx="1127981" cy="3090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27" name="مربع نص 126"/>
              <p:cNvSpPr txBox="1"/>
              <p:nvPr/>
            </p:nvSpPr>
            <p:spPr>
              <a:xfrm>
                <a:off x="4819984" y="7233373"/>
                <a:ext cx="1194034" cy="23825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600" dirty="0" smtClean="0"/>
                  <a:t>دورة الماء في الطبيعة</a:t>
                </a:r>
                <a:endParaRPr lang="ar-SY" sz="1600" dirty="0"/>
              </a:p>
            </p:txBody>
          </p:sp>
        </p:grpSp>
        <p:sp>
          <p:nvSpPr>
            <p:cNvPr id="1025" name="سهم لأعلى 1024"/>
            <p:cNvSpPr/>
            <p:nvPr/>
          </p:nvSpPr>
          <p:spPr>
            <a:xfrm rot="21414691">
              <a:off x="3739242" y="6037202"/>
              <a:ext cx="101969" cy="447675"/>
            </a:xfrm>
            <a:prstGeom prst="upArrow">
              <a:avLst>
                <a:gd name="adj1" fmla="val 50000"/>
                <a:gd name="adj2" fmla="val 101177"/>
              </a:avLst>
            </a:prstGeom>
            <a:solidFill>
              <a:srgbClr val="FFFFFF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سهم لأعلى 133"/>
            <p:cNvSpPr/>
            <p:nvPr/>
          </p:nvSpPr>
          <p:spPr>
            <a:xfrm rot="21414691">
              <a:off x="3444383" y="6242631"/>
              <a:ext cx="101969" cy="447675"/>
            </a:xfrm>
            <a:prstGeom prst="upArrow">
              <a:avLst>
                <a:gd name="adj1" fmla="val 50000"/>
                <a:gd name="adj2" fmla="val 101177"/>
              </a:avLst>
            </a:prstGeom>
            <a:solidFill>
              <a:srgbClr val="FFFFFF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سهم لأعلى 134"/>
            <p:cNvSpPr/>
            <p:nvPr/>
          </p:nvSpPr>
          <p:spPr>
            <a:xfrm rot="21414691">
              <a:off x="3670308" y="6457389"/>
              <a:ext cx="63693" cy="248652"/>
            </a:xfrm>
            <a:prstGeom prst="upArrow">
              <a:avLst>
                <a:gd name="adj1" fmla="val 50000"/>
                <a:gd name="adj2" fmla="val 101177"/>
              </a:avLst>
            </a:prstGeom>
            <a:solidFill>
              <a:srgbClr val="FFFFFF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7" name="رابط كسهم مستقيم 1026"/>
            <p:cNvCxnSpPr/>
            <p:nvPr/>
          </p:nvCxnSpPr>
          <p:spPr>
            <a:xfrm>
              <a:off x="2283559" y="5875309"/>
              <a:ext cx="152225" cy="832268"/>
            </a:xfrm>
            <a:prstGeom prst="straightConnector1">
              <a:avLst/>
            </a:prstGeom>
            <a:ln w="1270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رابط كسهم مستقيم 138"/>
            <p:cNvCxnSpPr/>
            <p:nvPr/>
          </p:nvCxnSpPr>
          <p:spPr>
            <a:xfrm flipH="1">
              <a:off x="2196685" y="5865303"/>
              <a:ext cx="44326" cy="842274"/>
            </a:xfrm>
            <a:prstGeom prst="straightConnector1">
              <a:avLst/>
            </a:prstGeom>
            <a:ln w="1270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رابط كسهم مستقيم 141"/>
            <p:cNvCxnSpPr/>
            <p:nvPr/>
          </p:nvCxnSpPr>
          <p:spPr>
            <a:xfrm>
              <a:off x="2321599" y="5841332"/>
              <a:ext cx="305761" cy="851396"/>
            </a:xfrm>
            <a:prstGeom prst="straightConnector1">
              <a:avLst/>
            </a:prstGeom>
            <a:ln w="1270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مستطيل مستدير الزوايا 150"/>
            <p:cNvSpPr/>
            <p:nvPr/>
          </p:nvSpPr>
          <p:spPr>
            <a:xfrm>
              <a:off x="157258" y="5610900"/>
              <a:ext cx="1374728" cy="3968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  أشعة الشمس</a:t>
              </a:r>
            </a:p>
          </p:txBody>
        </p:sp>
        <p:sp>
          <p:nvSpPr>
            <p:cNvPr id="157" name="Freeform 65"/>
            <p:cNvSpPr/>
            <p:nvPr/>
          </p:nvSpPr>
          <p:spPr>
            <a:xfrm>
              <a:off x="844622" y="6873340"/>
              <a:ext cx="1338098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3" name="مستطيل مستدير الزوايا 152"/>
            <p:cNvSpPr/>
            <p:nvPr/>
          </p:nvSpPr>
          <p:spPr>
            <a:xfrm>
              <a:off x="622211" y="6661347"/>
              <a:ext cx="723635" cy="3348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 smtClean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ماء</a:t>
              </a:r>
              <a:endParaRPr lang="ar-SY" sz="1400" dirty="0">
                <a:solidFill>
                  <a:schemeClr val="tx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sp>
          <p:nvSpPr>
            <p:cNvPr id="158" name="Freeform 65"/>
            <p:cNvSpPr/>
            <p:nvPr/>
          </p:nvSpPr>
          <p:spPr>
            <a:xfrm rot="12425553">
              <a:off x="4128118" y="6716912"/>
              <a:ext cx="1338098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5" name="مستطيل مستدير الزوايا 154"/>
            <p:cNvSpPr/>
            <p:nvPr/>
          </p:nvSpPr>
          <p:spPr>
            <a:xfrm>
              <a:off x="5174559" y="6739771"/>
              <a:ext cx="969065" cy="3968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 smtClean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بخار الماء</a:t>
              </a:r>
              <a:endParaRPr lang="ar-SY" sz="1400" dirty="0">
                <a:solidFill>
                  <a:schemeClr val="tx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sp>
          <p:nvSpPr>
            <p:cNvPr id="160" name="Freeform 65"/>
            <p:cNvSpPr/>
            <p:nvPr/>
          </p:nvSpPr>
          <p:spPr>
            <a:xfrm rot="12425553">
              <a:off x="3922377" y="5954912"/>
              <a:ext cx="1338098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1" name="Freeform 65"/>
            <p:cNvSpPr/>
            <p:nvPr/>
          </p:nvSpPr>
          <p:spPr>
            <a:xfrm rot="10584375">
              <a:off x="4374155" y="5478400"/>
              <a:ext cx="1338098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9" name="مستطيل مستدير الزوايا 158"/>
            <p:cNvSpPr/>
            <p:nvPr/>
          </p:nvSpPr>
          <p:spPr>
            <a:xfrm>
              <a:off x="5043205" y="5255723"/>
              <a:ext cx="1601435" cy="3968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200" dirty="0" smtClean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طبقة باردة في الجو</a:t>
              </a:r>
              <a:endParaRPr lang="ar-SY" sz="1200" dirty="0">
                <a:solidFill>
                  <a:schemeClr val="tx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pic>
          <p:nvPicPr>
            <p:cNvPr id="162" name="صورة 16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456" y="5508708"/>
              <a:ext cx="555239" cy="594474"/>
            </a:xfrm>
            <a:prstGeom prst="rect">
              <a:avLst/>
            </a:prstGeom>
          </p:spPr>
        </p:pic>
        <p:sp>
          <p:nvSpPr>
            <p:cNvPr id="154" name="مستطيل مستدير الزوايا 153"/>
            <p:cNvSpPr/>
            <p:nvPr/>
          </p:nvSpPr>
          <p:spPr>
            <a:xfrm>
              <a:off x="5095496" y="6052251"/>
              <a:ext cx="1427987" cy="3968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 smtClean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يتكثف بخار الماء</a:t>
              </a:r>
              <a:endParaRPr lang="ar-SY" sz="1400" dirty="0">
                <a:solidFill>
                  <a:schemeClr val="tx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</p:grpSp>
      <p:sp>
        <p:nvSpPr>
          <p:cNvPr id="163" name="مربع نص 162"/>
          <p:cNvSpPr txBox="1"/>
          <p:nvPr/>
        </p:nvSpPr>
        <p:spPr>
          <a:xfrm>
            <a:off x="826238" y="8496547"/>
            <a:ext cx="4441209" cy="4230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/>
              <a:t>هو تحويل الم</a:t>
            </a:r>
            <a:r>
              <a:rPr lang="ar-SY" sz="1600" dirty="0">
                <a:solidFill>
                  <a:srgbClr val="3E8C12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ادة السائلة </a:t>
            </a:r>
            <a:r>
              <a:rPr lang="ar-SY" sz="1600" dirty="0" smtClean="0"/>
              <a:t>إلى </a:t>
            </a:r>
            <a:r>
              <a:rPr lang="ar-SY" sz="1600" dirty="0">
                <a:solidFill>
                  <a:srgbClr val="3E8C12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الحالة الغازية </a:t>
            </a:r>
            <a:r>
              <a:rPr lang="ar-SY" sz="1600" dirty="0" smtClean="0"/>
              <a:t>بالحرارة,</a:t>
            </a:r>
          </a:p>
        </p:txBody>
      </p:sp>
      <p:grpSp>
        <p:nvGrpSpPr>
          <p:cNvPr id="164" name="مجموعة 163"/>
          <p:cNvGrpSpPr/>
          <p:nvPr/>
        </p:nvGrpSpPr>
        <p:grpSpPr>
          <a:xfrm>
            <a:off x="5294707" y="8547679"/>
            <a:ext cx="1519075" cy="478056"/>
            <a:chOff x="5061665" y="5629052"/>
            <a:chExt cx="1519075" cy="478056"/>
          </a:xfrm>
        </p:grpSpPr>
        <p:sp>
          <p:nvSpPr>
            <p:cNvPr id="165" name="مستطيل مستدير الزوايا 164"/>
            <p:cNvSpPr/>
            <p:nvPr/>
          </p:nvSpPr>
          <p:spPr>
            <a:xfrm>
              <a:off x="6180403" y="5629052"/>
              <a:ext cx="400337" cy="478056"/>
            </a:xfrm>
            <a:prstGeom prst="roundRect">
              <a:avLst>
                <a:gd name="adj" fmla="val 0"/>
              </a:avLst>
            </a:prstGeom>
            <a:solidFill>
              <a:srgbClr val="59C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rgbClr val="7030A0"/>
                </a:solidFill>
              </a:endParaRPr>
            </a:p>
          </p:txBody>
        </p:sp>
        <p:grpSp>
          <p:nvGrpSpPr>
            <p:cNvPr id="166" name="مجموعة 165"/>
            <p:cNvGrpSpPr/>
            <p:nvPr/>
          </p:nvGrpSpPr>
          <p:grpSpPr>
            <a:xfrm>
              <a:off x="5061665" y="5629052"/>
              <a:ext cx="1506111" cy="478056"/>
              <a:chOff x="5512706" y="5314279"/>
              <a:chExt cx="1506111" cy="478056"/>
            </a:xfrm>
            <a:solidFill>
              <a:srgbClr val="59C71A"/>
            </a:solidFill>
          </p:grpSpPr>
          <p:sp>
            <p:nvSpPr>
              <p:cNvPr id="167" name="مستطيل مستدير الزوايا 166"/>
              <p:cNvSpPr/>
              <p:nvPr/>
            </p:nvSpPr>
            <p:spPr>
              <a:xfrm>
                <a:off x="5512706" y="5314279"/>
                <a:ext cx="1506111" cy="4780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rgbClr val="7030A0"/>
                  </a:solidFill>
                </a:endParaRPr>
              </a:p>
            </p:txBody>
          </p:sp>
          <p:sp>
            <p:nvSpPr>
              <p:cNvPr id="168" name="مربع نص 167"/>
              <p:cNvSpPr txBox="1"/>
              <p:nvPr/>
            </p:nvSpPr>
            <p:spPr>
              <a:xfrm>
                <a:off x="5525670" y="5360646"/>
                <a:ext cx="928459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ar-SY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التبخر : </a:t>
                </a:r>
                <a:endParaRPr lang="ar-SY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49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16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804535" y="3639306"/>
            <a:ext cx="6051888" cy="5218543"/>
            <a:chOff x="804535" y="708216"/>
            <a:chExt cx="6051888" cy="5218543"/>
          </a:xfrm>
        </p:grpSpPr>
        <p:grpSp>
          <p:nvGrpSpPr>
            <p:cNvPr id="37" name="مجموعة 36"/>
            <p:cNvGrpSpPr/>
            <p:nvPr/>
          </p:nvGrpSpPr>
          <p:grpSpPr>
            <a:xfrm>
              <a:off x="1127724" y="1577664"/>
              <a:ext cx="4741110" cy="2135004"/>
              <a:chOff x="1142238" y="2086343"/>
              <a:chExt cx="4741110" cy="2135004"/>
            </a:xfrm>
          </p:grpSpPr>
          <p:grpSp>
            <p:nvGrpSpPr>
              <p:cNvPr id="38" name="مجموعة 37"/>
              <p:cNvGrpSpPr/>
              <p:nvPr/>
            </p:nvGrpSpPr>
            <p:grpSpPr>
              <a:xfrm>
                <a:off x="2396436" y="2086343"/>
                <a:ext cx="2232714" cy="1051328"/>
                <a:chOff x="2396436" y="2086343"/>
                <a:chExt cx="2232714" cy="1051328"/>
              </a:xfrm>
            </p:grpSpPr>
            <p:sp>
              <p:nvSpPr>
                <p:cNvPr id="49" name="مستطيل مستدير الزوايا 48"/>
                <p:cNvSpPr/>
                <p:nvPr/>
              </p:nvSpPr>
              <p:spPr>
                <a:xfrm>
                  <a:off x="2396436" y="2086343"/>
                  <a:ext cx="2232714" cy="105132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50" name="مربع نص 49"/>
                <p:cNvSpPr txBox="1"/>
                <p:nvPr/>
              </p:nvSpPr>
              <p:spPr>
                <a:xfrm>
                  <a:off x="2478987" y="2196508"/>
                  <a:ext cx="2067614" cy="83099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ar-SY" sz="1600" dirty="0" smtClean="0"/>
                    <a:t>التقطير هو عملية تتم على مرحلتين هما</a:t>
                  </a:r>
                </a:p>
              </p:txBody>
            </p:sp>
          </p:grpSp>
          <p:sp>
            <p:nvSpPr>
              <p:cNvPr id="39" name="Freeform 65"/>
              <p:cNvSpPr/>
              <p:nvPr/>
            </p:nvSpPr>
            <p:spPr>
              <a:xfrm rot="20357104" flipH="1" flipV="1">
                <a:off x="2265197" y="3392685"/>
                <a:ext cx="1301444" cy="138272"/>
              </a:xfrm>
              <a:custGeom>
                <a:avLst/>
                <a:gdLst>
                  <a:gd name="connsiteX0" fmla="*/ 0 w 9372600"/>
                  <a:gd name="connsiteY0" fmla="*/ 1555682 h 1555682"/>
                  <a:gd name="connsiteX1" fmla="*/ 2943225 w 9372600"/>
                  <a:gd name="connsiteY1" fmla="*/ 12632 h 1555682"/>
                  <a:gd name="connsiteX2" fmla="*/ 7343775 w 9372600"/>
                  <a:gd name="connsiteY2" fmla="*/ 784157 h 1555682"/>
                  <a:gd name="connsiteX3" fmla="*/ 9372600 w 9372600"/>
                  <a:gd name="connsiteY3" fmla="*/ 41207 h 1555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2600" h="1555682">
                    <a:moveTo>
                      <a:pt x="0" y="1555682"/>
                    </a:moveTo>
                    <a:cubicBezTo>
                      <a:pt x="859631" y="848450"/>
                      <a:pt x="1719263" y="141219"/>
                      <a:pt x="2943225" y="12632"/>
                    </a:cubicBezTo>
                    <a:cubicBezTo>
                      <a:pt x="4167187" y="-115955"/>
                      <a:pt x="6272213" y="779395"/>
                      <a:pt x="7343775" y="784157"/>
                    </a:cubicBezTo>
                    <a:cubicBezTo>
                      <a:pt x="8415337" y="788919"/>
                      <a:pt x="8893968" y="415063"/>
                      <a:pt x="9372600" y="41207"/>
                    </a:cubicBezTo>
                  </a:path>
                </a:pathLst>
              </a:custGeom>
              <a:noFill/>
              <a:ln w="6350">
                <a:solidFill>
                  <a:srgbClr val="3E8C12"/>
                </a:solidFill>
                <a:prstDash val="dash"/>
                <a:headEnd type="oval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40" name="مجموعة 39"/>
              <p:cNvGrpSpPr/>
              <p:nvPr/>
            </p:nvGrpSpPr>
            <p:grpSpPr>
              <a:xfrm>
                <a:off x="4357487" y="3765056"/>
                <a:ext cx="1525861" cy="453169"/>
                <a:chOff x="4490306" y="4857535"/>
                <a:chExt cx="1413185" cy="309013"/>
              </a:xfrm>
            </p:grpSpPr>
            <p:sp>
              <p:nvSpPr>
                <p:cNvPr id="47" name="مستطيل مستدير الزوايا 46"/>
                <p:cNvSpPr/>
                <p:nvPr/>
              </p:nvSpPr>
              <p:spPr>
                <a:xfrm>
                  <a:off x="4490306" y="4857535"/>
                  <a:ext cx="1405670" cy="3090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48" name="مربع نص 47"/>
                <p:cNvSpPr txBox="1"/>
                <p:nvPr/>
              </p:nvSpPr>
              <p:spPr>
                <a:xfrm>
                  <a:off x="4490306" y="4891915"/>
                  <a:ext cx="1413185" cy="23085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600" dirty="0" smtClean="0">
                      <a:solidFill>
                        <a:srgbClr val="3E8C12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1-</a:t>
                  </a:r>
                  <a:r>
                    <a:rPr lang="ar-SY" sz="1600" dirty="0" smtClean="0"/>
                    <a:t> تبخر الماء</a:t>
                  </a:r>
                  <a:endParaRPr lang="ar-SY" sz="1600" dirty="0"/>
                </a:p>
              </p:txBody>
            </p:sp>
          </p:grpSp>
          <p:sp>
            <p:nvSpPr>
              <p:cNvPr id="41" name="Freeform 65"/>
              <p:cNvSpPr/>
              <p:nvPr/>
            </p:nvSpPr>
            <p:spPr>
              <a:xfrm rot="1242896" flipV="1">
                <a:off x="3438676" y="3392685"/>
                <a:ext cx="1301444" cy="138272"/>
              </a:xfrm>
              <a:custGeom>
                <a:avLst/>
                <a:gdLst>
                  <a:gd name="connsiteX0" fmla="*/ 0 w 9372600"/>
                  <a:gd name="connsiteY0" fmla="*/ 1555682 h 1555682"/>
                  <a:gd name="connsiteX1" fmla="*/ 2943225 w 9372600"/>
                  <a:gd name="connsiteY1" fmla="*/ 12632 h 1555682"/>
                  <a:gd name="connsiteX2" fmla="*/ 7343775 w 9372600"/>
                  <a:gd name="connsiteY2" fmla="*/ 784157 h 1555682"/>
                  <a:gd name="connsiteX3" fmla="*/ 9372600 w 9372600"/>
                  <a:gd name="connsiteY3" fmla="*/ 41207 h 1555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2600" h="1555682">
                    <a:moveTo>
                      <a:pt x="0" y="1555682"/>
                    </a:moveTo>
                    <a:cubicBezTo>
                      <a:pt x="859631" y="848450"/>
                      <a:pt x="1719263" y="141219"/>
                      <a:pt x="2943225" y="12632"/>
                    </a:cubicBezTo>
                    <a:cubicBezTo>
                      <a:pt x="4167187" y="-115955"/>
                      <a:pt x="6272213" y="779395"/>
                      <a:pt x="7343775" y="784157"/>
                    </a:cubicBezTo>
                    <a:cubicBezTo>
                      <a:pt x="8415337" y="788919"/>
                      <a:pt x="8893968" y="415063"/>
                      <a:pt x="9372600" y="41207"/>
                    </a:cubicBezTo>
                  </a:path>
                </a:pathLst>
              </a:custGeom>
              <a:noFill/>
              <a:ln w="6350">
                <a:solidFill>
                  <a:srgbClr val="3E8C12"/>
                </a:solidFill>
                <a:prstDash val="dash"/>
                <a:headEnd type="oval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2" name="سهم إلى اليسار 41"/>
              <p:cNvSpPr/>
              <p:nvPr/>
            </p:nvSpPr>
            <p:spPr>
              <a:xfrm>
                <a:off x="3067998" y="3916197"/>
                <a:ext cx="873362" cy="305150"/>
              </a:xfrm>
              <a:prstGeom prst="leftArrow">
                <a:avLst>
                  <a:gd name="adj1" fmla="val 36487"/>
                  <a:gd name="adj2" fmla="val 79764"/>
                </a:avLst>
              </a:prstGeom>
              <a:solidFill>
                <a:srgbClr val="59C71A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مربع نص 42"/>
              <p:cNvSpPr txBox="1"/>
              <p:nvPr/>
            </p:nvSpPr>
            <p:spPr>
              <a:xfrm>
                <a:off x="3053388" y="3649854"/>
                <a:ext cx="1036010" cy="33855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600" dirty="0" smtClean="0">
                    <a:solidFill>
                      <a:srgbClr val="3E8C12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ثم</a:t>
                </a:r>
                <a:endParaRPr lang="ar-SY" sz="1600" dirty="0"/>
              </a:p>
            </p:txBody>
          </p:sp>
          <p:grpSp>
            <p:nvGrpSpPr>
              <p:cNvPr id="44" name="مجموعة 43"/>
              <p:cNvGrpSpPr/>
              <p:nvPr/>
            </p:nvGrpSpPr>
            <p:grpSpPr>
              <a:xfrm>
                <a:off x="1142238" y="3765056"/>
                <a:ext cx="1525861" cy="453169"/>
                <a:chOff x="4490306" y="4857535"/>
                <a:chExt cx="1413185" cy="309013"/>
              </a:xfrm>
            </p:grpSpPr>
            <p:sp>
              <p:nvSpPr>
                <p:cNvPr id="45" name="مستطيل مستدير الزوايا 44"/>
                <p:cNvSpPr/>
                <p:nvPr/>
              </p:nvSpPr>
              <p:spPr>
                <a:xfrm>
                  <a:off x="4490306" y="4857535"/>
                  <a:ext cx="1405670" cy="3090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46" name="مربع نص 45"/>
                <p:cNvSpPr txBox="1"/>
                <p:nvPr/>
              </p:nvSpPr>
              <p:spPr>
                <a:xfrm>
                  <a:off x="4490306" y="4891915"/>
                  <a:ext cx="1413185" cy="23085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600" dirty="0" smtClean="0">
                      <a:solidFill>
                        <a:srgbClr val="3E8C12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1-</a:t>
                  </a:r>
                  <a:r>
                    <a:rPr lang="ar-SY" sz="1600" dirty="0" smtClean="0"/>
                    <a:t> تكثيفه</a:t>
                  </a:r>
                  <a:endParaRPr lang="ar-SY" sz="1600" dirty="0"/>
                </a:p>
              </p:txBody>
            </p:sp>
          </p:grpSp>
        </p:grpSp>
        <p:sp>
          <p:nvSpPr>
            <p:cNvPr id="51" name="مربع نص 50"/>
            <p:cNvSpPr txBox="1"/>
            <p:nvPr/>
          </p:nvSpPr>
          <p:spPr>
            <a:xfrm>
              <a:off x="804535" y="4129124"/>
              <a:ext cx="4441209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r">
                <a:lnSpc>
                  <a:spcPct val="150000"/>
                </a:lnSpc>
              </a:pPr>
              <a:r>
                <a:rPr lang="ar-SY" sz="1600" dirty="0" smtClean="0"/>
                <a:t>هو تحول الماء من </a:t>
              </a:r>
              <a:r>
                <a:rPr lang="ar-SY" sz="1600" dirty="0" smtClean="0">
                  <a:solidFill>
                    <a:srgbClr val="3E8C12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الحالة الغازية </a:t>
              </a:r>
              <a:r>
                <a:rPr lang="ar-SY" sz="1600" dirty="0" smtClean="0"/>
                <a:t>إلى </a:t>
              </a:r>
              <a:r>
                <a:rPr lang="ar-SY" sz="1600" dirty="0" smtClean="0">
                  <a:solidFill>
                    <a:srgbClr val="3E8C12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الحالة السائلة </a:t>
              </a:r>
              <a:r>
                <a:rPr lang="ar-SY" sz="1600" dirty="0" smtClean="0"/>
                <a:t>عند درجة حرارة معينة.</a:t>
              </a:r>
            </a:p>
          </p:txBody>
        </p:sp>
        <p:grpSp>
          <p:nvGrpSpPr>
            <p:cNvPr id="52" name="مجموعة 51"/>
            <p:cNvGrpSpPr/>
            <p:nvPr/>
          </p:nvGrpSpPr>
          <p:grpSpPr>
            <a:xfrm>
              <a:off x="5337348" y="4163297"/>
              <a:ext cx="1519075" cy="478056"/>
              <a:chOff x="5061665" y="5629052"/>
              <a:chExt cx="1519075" cy="478056"/>
            </a:xfrm>
          </p:grpSpPr>
          <p:sp>
            <p:nvSpPr>
              <p:cNvPr id="53" name="مستطيل مستدير الزوايا 52"/>
              <p:cNvSpPr/>
              <p:nvPr/>
            </p:nvSpPr>
            <p:spPr>
              <a:xfrm>
                <a:off x="6180403" y="5629052"/>
                <a:ext cx="400337" cy="478056"/>
              </a:xfrm>
              <a:prstGeom prst="roundRect">
                <a:avLst>
                  <a:gd name="adj" fmla="val 0"/>
                </a:avLst>
              </a:prstGeom>
              <a:solidFill>
                <a:srgbClr val="59C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54" name="مجموعة 53"/>
              <p:cNvGrpSpPr/>
              <p:nvPr/>
            </p:nvGrpSpPr>
            <p:grpSpPr>
              <a:xfrm>
                <a:off x="5061665" y="5629052"/>
                <a:ext cx="1506111" cy="478056"/>
                <a:chOff x="5512706" y="5314279"/>
                <a:chExt cx="1506111" cy="478056"/>
              </a:xfrm>
              <a:solidFill>
                <a:srgbClr val="59C71A"/>
              </a:solidFill>
            </p:grpSpPr>
            <p:sp>
              <p:nvSpPr>
                <p:cNvPr id="67" name="مستطيل مستدير الزوايا 66"/>
                <p:cNvSpPr/>
                <p:nvPr/>
              </p:nvSpPr>
              <p:spPr>
                <a:xfrm>
                  <a:off x="5512706" y="5314279"/>
                  <a:ext cx="1506111" cy="47805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72" name="مربع نص 71"/>
                <p:cNvSpPr txBox="1"/>
                <p:nvPr/>
              </p:nvSpPr>
              <p:spPr>
                <a:xfrm>
                  <a:off x="5525670" y="5360646"/>
                  <a:ext cx="1154483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r>
                    <a:rPr lang="ar-SY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التكثيف : </a:t>
                  </a:r>
                  <a:endParaRPr lang="ar-SY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</p:grpSp>
        <p:grpSp>
          <p:nvGrpSpPr>
            <p:cNvPr id="73" name="مجموعة 72"/>
            <p:cNvGrpSpPr/>
            <p:nvPr/>
          </p:nvGrpSpPr>
          <p:grpSpPr>
            <a:xfrm>
              <a:off x="5337348" y="5149617"/>
              <a:ext cx="1519075" cy="478056"/>
              <a:chOff x="5061665" y="5629052"/>
              <a:chExt cx="1519075" cy="478056"/>
            </a:xfrm>
          </p:grpSpPr>
          <p:sp>
            <p:nvSpPr>
              <p:cNvPr id="74" name="مستطيل مستدير الزوايا 73"/>
              <p:cNvSpPr/>
              <p:nvPr/>
            </p:nvSpPr>
            <p:spPr>
              <a:xfrm>
                <a:off x="6180403" y="5629052"/>
                <a:ext cx="400337" cy="478056"/>
              </a:xfrm>
              <a:prstGeom prst="roundRect">
                <a:avLst>
                  <a:gd name="adj" fmla="val 0"/>
                </a:avLst>
              </a:prstGeom>
              <a:solidFill>
                <a:srgbClr val="59C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75" name="مجموعة 74"/>
              <p:cNvGrpSpPr/>
              <p:nvPr/>
            </p:nvGrpSpPr>
            <p:grpSpPr>
              <a:xfrm>
                <a:off x="5061665" y="5629052"/>
                <a:ext cx="1506111" cy="478056"/>
                <a:chOff x="5512706" y="5314279"/>
                <a:chExt cx="1506111" cy="478056"/>
              </a:xfrm>
              <a:solidFill>
                <a:srgbClr val="59C71A"/>
              </a:solidFill>
            </p:grpSpPr>
            <p:sp>
              <p:nvSpPr>
                <p:cNvPr id="76" name="مستطيل مستدير الزوايا 75"/>
                <p:cNvSpPr/>
                <p:nvPr/>
              </p:nvSpPr>
              <p:spPr>
                <a:xfrm>
                  <a:off x="5512706" y="5314279"/>
                  <a:ext cx="1506111" cy="47805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77" name="مربع نص 76"/>
                <p:cNvSpPr txBox="1"/>
                <p:nvPr/>
              </p:nvSpPr>
              <p:spPr>
                <a:xfrm>
                  <a:off x="5525670" y="5360646"/>
                  <a:ext cx="1095172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r>
                    <a:rPr lang="ar-SY" dirty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التقطير </a:t>
                  </a:r>
                  <a:r>
                    <a:rPr lang="ar-SY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: </a:t>
                  </a:r>
                  <a:endParaRPr lang="ar-SY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</p:grpSp>
        <p:sp>
          <p:nvSpPr>
            <p:cNvPr id="78" name="مربع نص 77"/>
            <p:cNvSpPr txBox="1"/>
            <p:nvPr/>
          </p:nvSpPr>
          <p:spPr>
            <a:xfrm>
              <a:off x="804535" y="5134363"/>
              <a:ext cx="4441209" cy="7923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r">
                <a:lnSpc>
                  <a:spcPct val="150000"/>
                </a:lnSpc>
              </a:pPr>
              <a:r>
                <a:rPr lang="ar-SY" sz="1600" dirty="0" smtClean="0"/>
                <a:t>هو تبخر الماء المالح ثم تكثف بخار الماء المتصاعد بتبريده للحصول على الماء الصالح للشرب.</a:t>
              </a:r>
            </a:p>
          </p:txBody>
        </p:sp>
        <p:sp>
          <p:nvSpPr>
            <p:cNvPr id="79" name="مستطيل 78"/>
            <p:cNvSpPr/>
            <p:nvPr/>
          </p:nvSpPr>
          <p:spPr>
            <a:xfrm>
              <a:off x="2506436" y="708216"/>
              <a:ext cx="42164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ar-SY" sz="1600" dirty="0">
                  <a:solidFill>
                    <a:srgbClr val="52BA18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- </a:t>
              </a:r>
              <a:r>
                <a:rPr lang="ar-SY" sz="1600" dirty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معالجة ماء البحر بعملية تسمى التقطير :</a:t>
              </a:r>
            </a:p>
          </p:txBody>
        </p:sp>
      </p:grpSp>
      <p:sp>
        <p:nvSpPr>
          <p:cNvPr id="82" name="مستطيل 81"/>
          <p:cNvSpPr/>
          <p:nvPr/>
        </p:nvSpPr>
        <p:spPr>
          <a:xfrm>
            <a:off x="2439854" y="415057"/>
            <a:ext cx="4216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Y" sz="1600" dirty="0">
                <a:solidFill>
                  <a:srgbClr val="52BA18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- </a:t>
            </a:r>
            <a:r>
              <a:rPr lang="ar-SY" sz="1600" dirty="0" smtClean="0"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كيف يمكن الحصول على الماء المفقود مرة أخرى:</a:t>
            </a:r>
            <a:endParaRPr lang="ar-SY" sz="1600" dirty="0">
              <a:latin typeface="Al-Jazeera-Arabic-Regular" panose="01000500000000020006" pitchFamily="2" charset="-78"/>
              <a:cs typeface="Al-Jazeera-Arabic-Regular" panose="01000500000000020006" pitchFamily="2" charset="-78"/>
            </a:endParaRPr>
          </a:p>
        </p:txBody>
      </p:sp>
      <p:sp>
        <p:nvSpPr>
          <p:cNvPr id="83" name="مستطيل 82"/>
          <p:cNvSpPr/>
          <p:nvPr/>
        </p:nvSpPr>
        <p:spPr>
          <a:xfrm>
            <a:off x="5245744" y="904260"/>
            <a:ext cx="11448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Y" sz="1600" dirty="0" smtClean="0">
                <a:solidFill>
                  <a:srgbClr val="52BA18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بتبريد الماء.</a:t>
            </a:r>
            <a:endParaRPr lang="ar-SY" sz="1600" dirty="0">
              <a:latin typeface="Al-Jazeera-Arabic-Regular" panose="01000500000000020006" pitchFamily="2" charset="-78"/>
              <a:cs typeface="Al-Jazeera-Arabic-Regular" panose="01000500000000020006" pitchFamily="2" charset="-78"/>
            </a:endParaRPr>
          </a:p>
        </p:txBody>
      </p:sp>
      <p:grpSp>
        <p:nvGrpSpPr>
          <p:cNvPr id="21" name="مجموعة 20"/>
          <p:cNvGrpSpPr/>
          <p:nvPr/>
        </p:nvGrpSpPr>
        <p:grpSpPr>
          <a:xfrm>
            <a:off x="807926" y="1449238"/>
            <a:ext cx="4938222" cy="1903750"/>
            <a:chOff x="1327282" y="1548440"/>
            <a:chExt cx="4938222" cy="1903750"/>
          </a:xfrm>
        </p:grpSpPr>
        <p:sp>
          <p:nvSpPr>
            <p:cNvPr id="71" name="مستطيل مستدير الزوايا 70"/>
            <p:cNvSpPr/>
            <p:nvPr/>
          </p:nvSpPr>
          <p:spPr>
            <a:xfrm>
              <a:off x="1504950" y="2708171"/>
              <a:ext cx="597206" cy="283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لهب</a:t>
              </a:r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2536677" y="1881380"/>
              <a:ext cx="1810193" cy="1570810"/>
              <a:chOff x="2536677" y="1881380"/>
              <a:chExt cx="1810193" cy="1570810"/>
            </a:xfrm>
          </p:grpSpPr>
          <p:pic>
            <p:nvPicPr>
              <p:cNvPr id="62" name="صورة 6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450" b="3255"/>
              <a:stretch/>
            </p:blipFill>
            <p:spPr>
              <a:xfrm flipH="1">
                <a:off x="2536677" y="2635250"/>
                <a:ext cx="1810193" cy="8169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" name="صورة 2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E8E5DE"/>
                  </a:clrFrom>
                  <a:clrTo>
                    <a:srgbClr val="E8E5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5" r="5936" b="61060"/>
              <a:stretch/>
            </p:blipFill>
            <p:spPr>
              <a:xfrm>
                <a:off x="2758134" y="1881380"/>
                <a:ext cx="1271014" cy="883608"/>
              </a:xfrm>
              <a:prstGeom prst="roundRect">
                <a:avLst>
                  <a:gd name="adj" fmla="val 21423"/>
                </a:avLst>
              </a:prstGeom>
            </p:spPr>
          </p:pic>
        </p:grpSp>
        <p:cxnSp>
          <p:nvCxnSpPr>
            <p:cNvPr id="64" name="رابط كسهم مستقيم 63"/>
            <p:cNvCxnSpPr/>
            <p:nvPr/>
          </p:nvCxnSpPr>
          <p:spPr>
            <a:xfrm>
              <a:off x="2088189" y="2849971"/>
              <a:ext cx="1270647" cy="0"/>
            </a:xfrm>
            <a:prstGeom prst="straightConnector1">
              <a:avLst/>
            </a:prstGeom>
            <a:ln w="19050">
              <a:solidFill>
                <a:srgbClr val="52BA18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رابط كسهم مستقيم 64"/>
            <p:cNvCxnSpPr/>
            <p:nvPr/>
          </p:nvCxnSpPr>
          <p:spPr>
            <a:xfrm>
              <a:off x="2393542" y="2434473"/>
              <a:ext cx="659942" cy="0"/>
            </a:xfrm>
            <a:prstGeom prst="straightConnector1">
              <a:avLst/>
            </a:prstGeom>
            <a:ln w="9525">
              <a:solidFill>
                <a:srgbClr val="52BA18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رابط كسهم مستقيم 65"/>
            <p:cNvCxnSpPr/>
            <p:nvPr/>
          </p:nvCxnSpPr>
          <p:spPr>
            <a:xfrm flipH="1">
              <a:off x="3441773" y="2700905"/>
              <a:ext cx="986901" cy="0"/>
            </a:xfrm>
            <a:prstGeom prst="straightConnector1">
              <a:avLst/>
            </a:prstGeom>
            <a:ln w="9525">
              <a:solidFill>
                <a:srgbClr val="52BA18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9" name="رابط كسهم مستقيم 68"/>
            <p:cNvCxnSpPr/>
            <p:nvPr/>
          </p:nvCxnSpPr>
          <p:spPr>
            <a:xfrm>
              <a:off x="2224045" y="1673187"/>
              <a:ext cx="931905" cy="396913"/>
            </a:xfrm>
            <a:prstGeom prst="straightConnector1">
              <a:avLst/>
            </a:prstGeom>
            <a:ln w="9525">
              <a:solidFill>
                <a:srgbClr val="52BA18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1" name="مستطيل مستدير الزوايا 80"/>
            <p:cNvSpPr/>
            <p:nvPr/>
          </p:nvSpPr>
          <p:spPr>
            <a:xfrm>
              <a:off x="1540669" y="2270106"/>
              <a:ext cx="871496" cy="2785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 smtClean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ماء البحر</a:t>
              </a:r>
              <a:endParaRPr lang="ar-SY" sz="1400" dirty="0">
                <a:solidFill>
                  <a:schemeClr val="tx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sp>
          <p:nvSpPr>
            <p:cNvPr id="84" name="مستطيل مستدير الزوايا 83"/>
            <p:cNvSpPr/>
            <p:nvPr/>
          </p:nvSpPr>
          <p:spPr>
            <a:xfrm>
              <a:off x="1327282" y="1548440"/>
              <a:ext cx="952542" cy="2785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 smtClean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طبق بارد</a:t>
              </a:r>
              <a:endParaRPr lang="ar-SY" sz="1400" dirty="0">
                <a:solidFill>
                  <a:schemeClr val="tx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cxnSp>
          <p:nvCxnSpPr>
            <p:cNvPr id="85" name="رابط كسهم مستقيم 84"/>
            <p:cNvCxnSpPr/>
            <p:nvPr/>
          </p:nvCxnSpPr>
          <p:spPr>
            <a:xfrm flipH="1">
              <a:off x="3393642" y="1826537"/>
              <a:ext cx="1314351" cy="400930"/>
            </a:xfrm>
            <a:prstGeom prst="straightConnector1">
              <a:avLst/>
            </a:prstGeom>
            <a:ln w="9525">
              <a:solidFill>
                <a:srgbClr val="52BA18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6" name="مستطيل مستدير الزوايا 85"/>
            <p:cNvSpPr/>
            <p:nvPr/>
          </p:nvSpPr>
          <p:spPr>
            <a:xfrm>
              <a:off x="4614636" y="1649348"/>
              <a:ext cx="1650868" cy="5830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 smtClean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قطرات الماء الناتجة عن التبخر</a:t>
              </a:r>
              <a:endParaRPr lang="ar-SY" sz="1400" dirty="0">
                <a:solidFill>
                  <a:schemeClr val="tx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sp>
          <p:nvSpPr>
            <p:cNvPr id="87" name="مستطيل مستدير الزوايا 86"/>
            <p:cNvSpPr/>
            <p:nvPr/>
          </p:nvSpPr>
          <p:spPr>
            <a:xfrm>
              <a:off x="4375117" y="2603175"/>
              <a:ext cx="1095416" cy="2785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400" dirty="0" smtClean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ماء مقطر</a:t>
              </a:r>
              <a:endParaRPr lang="ar-SY" sz="1400" dirty="0">
                <a:solidFill>
                  <a:schemeClr val="tx1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3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 rot="433705">
            <a:off x="2414149" y="515215"/>
            <a:ext cx="258917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4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الحادي عشر</a:t>
            </a:r>
            <a:endParaRPr lang="ar-SY" sz="24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17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4278606" y="1509539"/>
            <a:ext cx="2444901" cy="388269"/>
            <a:chOff x="4426133" y="1757192"/>
            <a:chExt cx="2444901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4426133" y="1757192"/>
              <a:ext cx="2444901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أين تتم تنقية ماء البحر :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4543315" y="2145461"/>
              <a:ext cx="2248852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مجموعة 10"/>
          <p:cNvGrpSpPr/>
          <p:nvPr/>
        </p:nvGrpSpPr>
        <p:grpSpPr>
          <a:xfrm>
            <a:off x="1432291" y="2077810"/>
            <a:ext cx="4184388" cy="1536135"/>
            <a:chOff x="1013460" y="2202390"/>
            <a:chExt cx="5779646" cy="2121771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4">
              <a:lum contrast="20000"/>
            </a:blip>
            <a:stretch>
              <a:fillRect/>
            </a:stretch>
          </p:blipFill>
          <p:spPr>
            <a:xfrm>
              <a:off x="4630319" y="2202390"/>
              <a:ext cx="2162787" cy="21217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5">
              <a:lum contrast="20000"/>
            </a:blip>
            <a:stretch>
              <a:fillRect/>
            </a:stretch>
          </p:blipFill>
          <p:spPr>
            <a:xfrm>
              <a:off x="1013460" y="2202390"/>
              <a:ext cx="2802266" cy="21217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</p:grpSp>
      <p:sp>
        <p:nvSpPr>
          <p:cNvPr id="14" name="مستطيل 13"/>
          <p:cNvSpPr/>
          <p:nvPr/>
        </p:nvSpPr>
        <p:spPr>
          <a:xfrm>
            <a:off x="1083335" y="3804996"/>
            <a:ext cx="50221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Y" sz="1600" dirty="0" smtClean="0"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التحلية هي سلسلة من العمليات الصناعية تجري لإزالة الأملاح الزائدة الذائبة في الماء.</a:t>
            </a:r>
            <a:endParaRPr lang="ar-SY" sz="1600" dirty="0">
              <a:latin typeface="Al-Jazeera-Arabic-Regular" panose="01000500000000020006" pitchFamily="2" charset="-78"/>
              <a:cs typeface="Al-Jazeera-Arabic-Regular" panose="01000500000000020006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122073" y="4558683"/>
            <a:ext cx="28943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Y" sz="1600" dirty="0" smtClean="0">
                <a:solidFill>
                  <a:srgbClr val="52BA18"/>
                </a:solidFill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تنقية ماء البحر تسمى : ( تحلية )</a:t>
            </a:r>
            <a:endParaRPr lang="ar-SY" sz="1600" dirty="0">
              <a:latin typeface="Al-Jazeera-Arabic-Regular" panose="01000500000000020006" pitchFamily="2" charset="-78"/>
              <a:cs typeface="Al-Jazeera-Arabic-Regular" panose="01000500000000020006" pitchFamily="2" charset="-78"/>
            </a:endParaRPr>
          </a:p>
        </p:txBody>
      </p:sp>
      <p:grpSp>
        <p:nvGrpSpPr>
          <p:cNvPr id="49" name="مجموعة 48"/>
          <p:cNvGrpSpPr/>
          <p:nvPr/>
        </p:nvGrpSpPr>
        <p:grpSpPr>
          <a:xfrm>
            <a:off x="600918" y="5389680"/>
            <a:ext cx="5987023" cy="3984373"/>
            <a:chOff x="439199" y="5338725"/>
            <a:chExt cx="5987023" cy="3984373"/>
          </a:xfrm>
        </p:grpSpPr>
        <p:grpSp>
          <p:nvGrpSpPr>
            <p:cNvPr id="16" name="مجموعة 15"/>
            <p:cNvGrpSpPr/>
            <p:nvPr/>
          </p:nvGrpSpPr>
          <p:grpSpPr>
            <a:xfrm>
              <a:off x="4037289" y="5701773"/>
              <a:ext cx="1592949" cy="1452203"/>
              <a:chOff x="4134431" y="5522240"/>
              <a:chExt cx="1714492" cy="1563007"/>
            </a:xfrm>
          </p:grpSpPr>
          <p:pic>
            <p:nvPicPr>
              <p:cNvPr id="17" name="Picture 4" descr="صورة ذات صلة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83"/>
              <a:stretch/>
            </p:blipFill>
            <p:spPr bwMode="auto">
              <a:xfrm>
                <a:off x="4134431" y="5522240"/>
                <a:ext cx="1597409" cy="124017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  <a:extLst/>
            </p:spPr>
          </p:pic>
          <p:sp>
            <p:nvSpPr>
              <p:cNvPr id="23" name="مستطيل مستدير الزوايا 22"/>
              <p:cNvSpPr/>
              <p:nvPr/>
            </p:nvSpPr>
            <p:spPr>
              <a:xfrm>
                <a:off x="4528921" y="6656686"/>
                <a:ext cx="852704" cy="42856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400" dirty="0" smtClean="0">
                    <a:solidFill>
                      <a:schemeClr val="tx1"/>
                    </a:solidFill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البحر</a:t>
                </a:r>
                <a:endParaRPr lang="ar-SY" sz="1400" dirty="0">
                  <a:solidFill>
                    <a:schemeClr val="tx1"/>
                  </a:solidFill>
                  <a:latin typeface="Al-Jazeera-Arabic-Regular" panose="01000500000000020006" pitchFamily="2" charset="-78"/>
                  <a:cs typeface="Al-Jazeera-Arabic-Regular" panose="01000500000000020006" pitchFamily="2" charset="-78"/>
                </a:endParaRPr>
              </a:p>
            </p:txBody>
          </p:sp>
          <p:sp>
            <p:nvSpPr>
              <p:cNvPr id="24" name="مستطيل مستدير الزوايا 23"/>
              <p:cNvSpPr/>
              <p:nvPr/>
            </p:nvSpPr>
            <p:spPr>
              <a:xfrm>
                <a:off x="5520214" y="6293485"/>
                <a:ext cx="328709" cy="31927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>
                    <a:solidFill>
                      <a:schemeClr val="tx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1</a:t>
                </a:r>
                <a:endParaRPr lang="ar-SY" sz="1600" dirty="0">
                  <a:solidFill>
                    <a:schemeClr val="tx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  <p:grpSp>
          <p:nvGrpSpPr>
            <p:cNvPr id="39" name="مجموعة 38"/>
            <p:cNvGrpSpPr/>
            <p:nvPr/>
          </p:nvGrpSpPr>
          <p:grpSpPr>
            <a:xfrm>
              <a:off x="1959163" y="5338725"/>
              <a:ext cx="1276850" cy="1417937"/>
              <a:chOff x="2288220" y="5449278"/>
              <a:chExt cx="1276850" cy="1417937"/>
            </a:xfrm>
          </p:grpSpPr>
          <p:grpSp>
            <p:nvGrpSpPr>
              <p:cNvPr id="37" name="مجموعة 36"/>
              <p:cNvGrpSpPr/>
              <p:nvPr/>
            </p:nvGrpSpPr>
            <p:grpSpPr>
              <a:xfrm>
                <a:off x="2288220" y="5449278"/>
                <a:ext cx="1276850" cy="1417937"/>
                <a:chOff x="903648" y="5467266"/>
                <a:chExt cx="1531466" cy="1700687"/>
              </a:xfrm>
            </p:grpSpPr>
            <p:pic>
              <p:nvPicPr>
                <p:cNvPr id="18" name="صورة 1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3648" y="5467266"/>
                  <a:ext cx="1367112" cy="135012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 w="19050">
                  <a:solidFill>
                    <a:srgbClr val="52BA18"/>
                  </a:solidFill>
                </a:ln>
                <a:effectLst/>
              </p:spPr>
            </p:pic>
            <p:sp>
              <p:nvSpPr>
                <p:cNvPr id="21" name="مستطيل مستدير الزوايا 20"/>
                <p:cNvSpPr/>
                <p:nvPr/>
              </p:nvSpPr>
              <p:spPr>
                <a:xfrm>
                  <a:off x="915136" y="6739392"/>
                  <a:ext cx="1355624" cy="42856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 sz="1200" dirty="0">
                    <a:solidFill>
                      <a:schemeClr val="tx1"/>
                    </a:solidFill>
                    <a:latin typeface="Al-Jazeera-Arabic-Regular" panose="01000500000000020006" pitchFamily="2" charset="-78"/>
                    <a:cs typeface="Al-Jazeera-Arabic-Regular" panose="01000500000000020006" pitchFamily="2" charset="-78"/>
                  </a:endParaRPr>
                </a:p>
              </p:txBody>
            </p:sp>
            <p:sp>
              <p:nvSpPr>
                <p:cNvPr id="22" name="مستطيل مستدير الزوايا 21"/>
                <p:cNvSpPr/>
                <p:nvPr/>
              </p:nvSpPr>
              <p:spPr>
                <a:xfrm>
                  <a:off x="2106405" y="6293485"/>
                  <a:ext cx="328709" cy="31927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>
                      <a:solidFill>
                        <a:schemeClr val="tx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4</a:t>
                  </a:r>
                  <a:endParaRPr lang="ar-SY" sz="1600" dirty="0">
                    <a:solidFill>
                      <a:schemeClr val="tx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sp>
            <p:nvSpPr>
              <p:cNvPr id="38" name="مستطيل 37"/>
              <p:cNvSpPr/>
              <p:nvPr/>
            </p:nvSpPr>
            <p:spPr>
              <a:xfrm>
                <a:off x="2321765" y="6547940"/>
                <a:ext cx="10727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ar-SY" sz="1200" dirty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المنازل والمزارع</a:t>
                </a:r>
              </a:p>
            </p:txBody>
          </p:sp>
        </p:grpSp>
        <p:grpSp>
          <p:nvGrpSpPr>
            <p:cNvPr id="41" name="مجموعة 40"/>
            <p:cNvGrpSpPr/>
            <p:nvPr/>
          </p:nvGrpSpPr>
          <p:grpSpPr>
            <a:xfrm>
              <a:off x="439199" y="7136608"/>
              <a:ext cx="1885124" cy="1698321"/>
              <a:chOff x="412674" y="6999888"/>
              <a:chExt cx="1885124" cy="1698321"/>
            </a:xfrm>
          </p:grpSpPr>
          <p:grpSp>
            <p:nvGrpSpPr>
              <p:cNvPr id="36" name="مجموعة 35"/>
              <p:cNvGrpSpPr/>
              <p:nvPr/>
            </p:nvGrpSpPr>
            <p:grpSpPr>
              <a:xfrm>
                <a:off x="448574" y="6999888"/>
                <a:ext cx="1831647" cy="1698321"/>
                <a:chOff x="791088" y="7607373"/>
                <a:chExt cx="1924499" cy="1784415"/>
              </a:xfrm>
            </p:grpSpPr>
            <p:pic>
              <p:nvPicPr>
                <p:cNvPr id="20" name="صورة 19"/>
                <p:cNvPicPr>
                  <a:picLocks noChangeAspect="1"/>
                </p:cNvPicPr>
                <p:nvPr/>
              </p:nvPicPr>
              <p:blipFill>
                <a:blip r:embed="rId5">
                  <a:lum contrast="20000"/>
                </a:blip>
                <a:stretch>
                  <a:fillRect/>
                </a:stretch>
              </p:blipFill>
              <p:spPr>
                <a:xfrm>
                  <a:off x="954633" y="7607373"/>
                  <a:ext cx="1597409" cy="120949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 w="19050">
                  <a:solidFill>
                    <a:srgbClr val="52BA18"/>
                  </a:solidFill>
                </a:ln>
                <a:effectLst/>
              </p:spPr>
            </p:pic>
            <p:sp>
              <p:nvSpPr>
                <p:cNvPr id="34" name="مستطيل مستدير الزوايا 33"/>
                <p:cNvSpPr/>
                <p:nvPr/>
              </p:nvSpPr>
              <p:spPr>
                <a:xfrm>
                  <a:off x="791088" y="8729860"/>
                  <a:ext cx="1924499" cy="66192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lnSpc>
                      <a:spcPct val="150000"/>
                    </a:lnSpc>
                  </a:pPr>
                  <a:endParaRPr lang="ar-SY" sz="1200" dirty="0">
                    <a:solidFill>
                      <a:schemeClr val="tx1"/>
                    </a:solidFill>
                    <a:latin typeface="Al-Jazeera-Arabic-Regular" panose="01000500000000020006" pitchFamily="2" charset="-78"/>
                    <a:cs typeface="Al-Jazeera-Arabic-Regular" panose="01000500000000020006" pitchFamily="2" charset="-78"/>
                  </a:endParaRPr>
                </a:p>
              </p:txBody>
            </p:sp>
            <p:sp>
              <p:nvSpPr>
                <p:cNvPr id="35" name="مستطيل مستدير الزوايا 34"/>
                <p:cNvSpPr/>
                <p:nvPr/>
              </p:nvSpPr>
              <p:spPr>
                <a:xfrm>
                  <a:off x="2386877" y="8216819"/>
                  <a:ext cx="328709" cy="31927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>
                      <a:solidFill>
                        <a:schemeClr val="tx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3</a:t>
                  </a:r>
                  <a:endParaRPr lang="ar-SY" sz="1600" dirty="0">
                    <a:solidFill>
                      <a:schemeClr val="tx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sp>
            <p:nvSpPr>
              <p:cNvPr id="40" name="مستطيل 39"/>
              <p:cNvSpPr/>
              <p:nvPr/>
            </p:nvSpPr>
            <p:spPr>
              <a:xfrm>
                <a:off x="412674" y="8051878"/>
                <a:ext cx="188512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ar-SY" sz="1200" dirty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خزانات الماء في الكويت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ar-SY" sz="1200" dirty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لتخزين الماء وضخه للمنازل</a:t>
                </a:r>
                <a:endParaRPr lang="ar-SY" sz="1100" dirty="0">
                  <a:latin typeface="Al-Jazeera-Arabic-Regular" panose="01000500000000020006" pitchFamily="2" charset="-78"/>
                  <a:cs typeface="Al-Jazeera-Arabic-Regular" panose="01000500000000020006" pitchFamily="2" charset="-78"/>
                </a:endParaRPr>
              </a:p>
            </p:txBody>
          </p:sp>
        </p:grpSp>
        <p:grpSp>
          <p:nvGrpSpPr>
            <p:cNvPr id="43" name="مجموعة 42"/>
            <p:cNvGrpSpPr/>
            <p:nvPr/>
          </p:nvGrpSpPr>
          <p:grpSpPr>
            <a:xfrm>
              <a:off x="3428849" y="7595008"/>
              <a:ext cx="2199460" cy="1728090"/>
              <a:chOff x="2878396" y="7477384"/>
              <a:chExt cx="2199460" cy="1728090"/>
            </a:xfrm>
          </p:grpSpPr>
          <p:grpSp>
            <p:nvGrpSpPr>
              <p:cNvPr id="32" name="مجموعة 31"/>
              <p:cNvGrpSpPr/>
              <p:nvPr/>
            </p:nvGrpSpPr>
            <p:grpSpPr>
              <a:xfrm>
                <a:off x="2878396" y="7477384"/>
                <a:ext cx="2199460" cy="1728090"/>
                <a:chOff x="3654898" y="7483924"/>
                <a:chExt cx="2329954" cy="1830618"/>
              </a:xfrm>
            </p:grpSpPr>
            <p:pic>
              <p:nvPicPr>
                <p:cNvPr id="13" name="صورة 1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15944" y="7483924"/>
                  <a:ext cx="2007862" cy="124017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 w="19050">
                  <a:solidFill>
                    <a:srgbClr val="52BA18"/>
                  </a:solidFill>
                </a:ln>
                <a:effectLst/>
              </p:spPr>
            </p:pic>
            <p:sp>
              <p:nvSpPr>
                <p:cNvPr id="25" name="مستطيل مستدير الزوايا 24"/>
                <p:cNvSpPr/>
                <p:nvPr/>
              </p:nvSpPr>
              <p:spPr>
                <a:xfrm>
                  <a:off x="3654898" y="8652614"/>
                  <a:ext cx="2329954" cy="66192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lnSpc>
                      <a:spcPct val="150000"/>
                    </a:lnSpc>
                  </a:pPr>
                  <a:endParaRPr lang="ar-SY" sz="1200" dirty="0">
                    <a:solidFill>
                      <a:schemeClr val="tx1"/>
                    </a:solidFill>
                    <a:latin typeface="Al-Jazeera-Arabic-Regular" panose="01000500000000020006" pitchFamily="2" charset="-78"/>
                    <a:cs typeface="Al-Jazeera-Arabic-Regular" panose="01000500000000020006" pitchFamily="2" charset="-78"/>
                  </a:endParaRPr>
                </a:p>
              </p:txBody>
            </p:sp>
            <p:sp>
              <p:nvSpPr>
                <p:cNvPr id="31" name="مستطيل مستدير الزوايا 30"/>
                <p:cNvSpPr/>
                <p:nvPr/>
              </p:nvSpPr>
              <p:spPr>
                <a:xfrm>
                  <a:off x="5656143" y="8247435"/>
                  <a:ext cx="328709" cy="31927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>
                      <a:solidFill>
                        <a:schemeClr val="tx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2</a:t>
                  </a:r>
                  <a:endParaRPr lang="ar-SY" sz="1600" dirty="0">
                    <a:solidFill>
                      <a:schemeClr val="tx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sp>
            <p:nvSpPr>
              <p:cNvPr id="42" name="مستطيل 41"/>
              <p:cNvSpPr/>
              <p:nvPr/>
            </p:nvSpPr>
            <p:spPr>
              <a:xfrm>
                <a:off x="2914650" y="8557867"/>
                <a:ext cx="212695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ar-SY" sz="1200" dirty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محطات التحلية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ar-SY" sz="1200" dirty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تتم التحلية في محطات التحلية</a:t>
                </a:r>
              </a:p>
            </p:txBody>
          </p:sp>
        </p:grpSp>
        <p:pic>
          <p:nvPicPr>
            <p:cNvPr id="46" name="صورة 4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15085">
              <a:off x="771063" y="5856791"/>
              <a:ext cx="1480747" cy="1353495"/>
            </a:xfrm>
            <a:prstGeom prst="rect">
              <a:avLst/>
            </a:prstGeom>
          </p:spPr>
        </p:pic>
        <p:pic>
          <p:nvPicPr>
            <p:cNvPr id="47" name="صورة 4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730049" flipH="1" flipV="1">
              <a:off x="2154380" y="7563644"/>
              <a:ext cx="1480747" cy="1353495"/>
            </a:xfrm>
            <a:prstGeom prst="rect">
              <a:avLst/>
            </a:prstGeom>
          </p:spPr>
        </p:pic>
        <p:pic>
          <p:nvPicPr>
            <p:cNvPr id="48" name="صورة 4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69735">
              <a:off x="5009101" y="6669757"/>
              <a:ext cx="1480747" cy="1353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80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 rot="433705">
            <a:off x="2398920" y="515215"/>
            <a:ext cx="261962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4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الثاني عشر</a:t>
            </a:r>
            <a:endParaRPr lang="ar-SY" sz="24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18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4792191" y="1561836"/>
            <a:ext cx="1931316" cy="404986"/>
            <a:chOff x="4963139" y="1757192"/>
            <a:chExt cx="1907895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4963139" y="1757192"/>
              <a:ext cx="1907895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النفط ثروة بلادي :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5126702" y="2145461"/>
              <a:ext cx="1665465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مجموعة 26"/>
          <p:cNvGrpSpPr/>
          <p:nvPr/>
        </p:nvGrpSpPr>
        <p:grpSpPr>
          <a:xfrm>
            <a:off x="598190" y="2116389"/>
            <a:ext cx="5296068" cy="3556950"/>
            <a:chOff x="418932" y="2087813"/>
            <a:chExt cx="5822585" cy="3910570"/>
          </a:xfrm>
        </p:grpSpPr>
        <p:grpSp>
          <p:nvGrpSpPr>
            <p:cNvPr id="11" name="مجموعة 10"/>
            <p:cNvGrpSpPr/>
            <p:nvPr/>
          </p:nvGrpSpPr>
          <p:grpSpPr>
            <a:xfrm>
              <a:off x="2568323" y="3946979"/>
              <a:ext cx="1729033" cy="538193"/>
              <a:chOff x="2446679" y="3315238"/>
              <a:chExt cx="1964647" cy="437978"/>
            </a:xfrm>
          </p:grpSpPr>
          <p:sp>
            <p:nvSpPr>
              <p:cNvPr id="12" name="مستطيل مستدير الزوايا 11"/>
              <p:cNvSpPr/>
              <p:nvPr/>
            </p:nvSpPr>
            <p:spPr>
              <a:xfrm>
                <a:off x="2446679" y="3315238"/>
                <a:ext cx="1964647" cy="43797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dirty="0" smtClean="0"/>
                  <a:t>   </a:t>
                </a:r>
                <a:endParaRPr lang="ar-SY" dirty="0"/>
              </a:p>
            </p:txBody>
          </p:sp>
          <p:sp>
            <p:nvSpPr>
              <p:cNvPr id="13" name="مربع نص 12"/>
              <p:cNvSpPr txBox="1"/>
              <p:nvPr/>
            </p:nvSpPr>
            <p:spPr>
              <a:xfrm>
                <a:off x="2751145" y="3384200"/>
                <a:ext cx="1364377" cy="216283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600" dirty="0" smtClean="0"/>
                  <a:t>النفط ثروة بلادي</a:t>
                </a:r>
                <a:endParaRPr lang="ar-SY" sz="1600" dirty="0"/>
              </a:p>
            </p:txBody>
          </p:sp>
        </p:grpSp>
        <p:grpSp>
          <p:nvGrpSpPr>
            <p:cNvPr id="26" name="مجموعة 25"/>
            <p:cNvGrpSpPr/>
            <p:nvPr/>
          </p:nvGrpSpPr>
          <p:grpSpPr>
            <a:xfrm>
              <a:off x="2482022" y="4853135"/>
              <a:ext cx="1918196" cy="508370"/>
              <a:chOff x="2501405" y="4792175"/>
              <a:chExt cx="1918196" cy="508370"/>
            </a:xfrm>
          </p:grpSpPr>
          <p:sp>
            <p:nvSpPr>
              <p:cNvPr id="15" name="مستطيل مستدير الزوايا 14"/>
              <p:cNvSpPr/>
              <p:nvPr/>
            </p:nvSpPr>
            <p:spPr>
              <a:xfrm>
                <a:off x="2501405" y="4792175"/>
                <a:ext cx="1918196" cy="508370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20" name="مربع نص 19"/>
              <p:cNvSpPr txBox="1"/>
              <p:nvPr/>
            </p:nvSpPr>
            <p:spPr>
              <a:xfrm>
                <a:off x="2501405" y="4797479"/>
                <a:ext cx="1918196" cy="46166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يستخرج النفط من باطن الأرض وله خصائص تميزه</a:t>
                </a:r>
                <a:endParaRPr lang="ar-SY" sz="1200" dirty="0"/>
              </a:p>
            </p:txBody>
          </p:sp>
        </p:grpSp>
        <p:grpSp>
          <p:nvGrpSpPr>
            <p:cNvPr id="25" name="مجموعة 24"/>
            <p:cNvGrpSpPr/>
            <p:nvPr/>
          </p:nvGrpSpPr>
          <p:grpSpPr>
            <a:xfrm>
              <a:off x="418932" y="2087813"/>
              <a:ext cx="2026564" cy="1944517"/>
              <a:chOff x="418932" y="2087813"/>
              <a:chExt cx="2026564" cy="1944517"/>
            </a:xfrm>
          </p:grpSpPr>
          <p:pic>
            <p:nvPicPr>
              <p:cNvPr id="2" name="صورة 1"/>
              <p:cNvPicPr>
                <a:picLocks noChangeAspect="1"/>
              </p:cNvPicPr>
              <p:nvPr/>
            </p:nvPicPr>
            <p:blipFill>
              <a:blip r:embed="rId4">
                <a:lum contrast="20000"/>
              </a:blip>
              <a:stretch>
                <a:fillRect/>
              </a:stretch>
            </p:blipFill>
            <p:spPr>
              <a:xfrm>
                <a:off x="654246" y="2087813"/>
                <a:ext cx="1555936" cy="15561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</p:spPr>
          </p:pic>
          <p:sp>
            <p:nvSpPr>
              <p:cNvPr id="16" name="مستطيل مستدير الزوايا 15"/>
              <p:cNvSpPr/>
              <p:nvPr/>
            </p:nvSpPr>
            <p:spPr>
              <a:xfrm>
                <a:off x="486231" y="3541913"/>
                <a:ext cx="1891966" cy="490417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7" name="مربع نص 16"/>
              <p:cNvSpPr txBox="1"/>
              <p:nvPr/>
            </p:nvSpPr>
            <p:spPr>
              <a:xfrm>
                <a:off x="418932" y="3541913"/>
                <a:ext cx="2026564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النفط هو مادة في الحالة السائلة ثقيل ولونه أسود</a:t>
                </a:r>
                <a:endParaRPr lang="ar-SY" sz="1200" dirty="0"/>
              </a:p>
            </p:txBody>
          </p:sp>
        </p:grpSp>
        <p:grpSp>
          <p:nvGrpSpPr>
            <p:cNvPr id="23" name="مجموعة 22"/>
            <p:cNvGrpSpPr/>
            <p:nvPr/>
          </p:nvGrpSpPr>
          <p:grpSpPr>
            <a:xfrm>
              <a:off x="4570373" y="2087813"/>
              <a:ext cx="1671144" cy="1944517"/>
              <a:chOff x="4505819" y="2087813"/>
              <a:chExt cx="1671144" cy="1944517"/>
            </a:xfrm>
          </p:grpSpPr>
          <p:pic>
            <p:nvPicPr>
              <p:cNvPr id="21" name="صورة 20"/>
              <p:cNvPicPr>
                <a:picLocks noChangeAspect="1"/>
              </p:cNvPicPr>
              <p:nvPr/>
            </p:nvPicPr>
            <p:blipFill>
              <a:blip r:embed="rId5">
                <a:lum contrast="20000"/>
              </a:blip>
              <a:stretch>
                <a:fillRect/>
              </a:stretch>
            </p:blipFill>
            <p:spPr>
              <a:xfrm>
                <a:off x="4555031" y="2087813"/>
                <a:ext cx="1572720" cy="154603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</p:spPr>
          </p:pic>
          <p:sp>
            <p:nvSpPr>
              <p:cNvPr id="24" name="مستطيل مستدير الزوايا 23"/>
              <p:cNvSpPr/>
              <p:nvPr/>
            </p:nvSpPr>
            <p:spPr>
              <a:xfrm>
                <a:off x="4505819" y="3541914"/>
                <a:ext cx="1671144" cy="490416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8" name="مربع نص 17"/>
              <p:cNvSpPr txBox="1"/>
              <p:nvPr/>
            </p:nvSpPr>
            <p:spPr>
              <a:xfrm>
                <a:off x="4555031" y="3551509"/>
                <a:ext cx="1575458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النفط مصدر الطاقة في البلاد</a:t>
                </a:r>
                <a:endParaRPr lang="ar-SY" sz="1200" dirty="0"/>
              </a:p>
            </p:txBody>
          </p:sp>
        </p:grpSp>
        <p:sp>
          <p:nvSpPr>
            <p:cNvPr id="28" name="Freeform 65"/>
            <p:cNvSpPr/>
            <p:nvPr/>
          </p:nvSpPr>
          <p:spPr>
            <a:xfrm rot="13537675">
              <a:off x="2011566" y="3342366"/>
              <a:ext cx="1605097" cy="119467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Freeform 65"/>
            <p:cNvSpPr/>
            <p:nvPr/>
          </p:nvSpPr>
          <p:spPr>
            <a:xfrm rot="8062325" flipH="1">
              <a:off x="3208597" y="3342368"/>
              <a:ext cx="1605097" cy="119467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Freeform 65"/>
            <p:cNvSpPr/>
            <p:nvPr/>
          </p:nvSpPr>
          <p:spPr>
            <a:xfrm rot="16200000" flipH="1" flipV="1">
              <a:off x="3238830" y="4623323"/>
              <a:ext cx="387027" cy="50264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1" name="Freeform 65"/>
            <p:cNvSpPr/>
            <p:nvPr/>
          </p:nvSpPr>
          <p:spPr>
            <a:xfrm rot="20722840" flipH="1" flipV="1">
              <a:off x="2549064" y="5453646"/>
              <a:ext cx="893973" cy="99493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2" name="Freeform 65"/>
            <p:cNvSpPr/>
            <p:nvPr/>
          </p:nvSpPr>
          <p:spPr>
            <a:xfrm rot="877160" flipV="1">
              <a:off x="3405296" y="5453646"/>
              <a:ext cx="893973" cy="99493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grpSp>
          <p:nvGrpSpPr>
            <p:cNvPr id="33" name="مجموعة 32"/>
            <p:cNvGrpSpPr/>
            <p:nvPr/>
          </p:nvGrpSpPr>
          <p:grpSpPr>
            <a:xfrm>
              <a:off x="3803199" y="5688070"/>
              <a:ext cx="1005548" cy="306434"/>
              <a:chOff x="2359205" y="4815528"/>
              <a:chExt cx="2202595" cy="461665"/>
            </a:xfrm>
          </p:grpSpPr>
          <p:sp>
            <p:nvSpPr>
              <p:cNvPr id="34" name="مستطيل مستدير الزوايا 33"/>
              <p:cNvSpPr/>
              <p:nvPr/>
            </p:nvSpPr>
            <p:spPr>
              <a:xfrm>
                <a:off x="2501407" y="4815528"/>
                <a:ext cx="1918196" cy="461665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35" name="مربع نص 34"/>
              <p:cNvSpPr txBox="1"/>
              <p:nvPr/>
            </p:nvSpPr>
            <p:spPr>
              <a:xfrm>
                <a:off x="2359205" y="4815528"/>
                <a:ext cx="2202595" cy="45880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سائل أسود</a:t>
                </a:r>
                <a:endParaRPr lang="ar-SY" sz="1200" dirty="0"/>
              </a:p>
            </p:txBody>
          </p:sp>
        </p:grpSp>
        <p:grpSp>
          <p:nvGrpSpPr>
            <p:cNvPr id="36" name="مجموعة 35"/>
            <p:cNvGrpSpPr/>
            <p:nvPr/>
          </p:nvGrpSpPr>
          <p:grpSpPr>
            <a:xfrm>
              <a:off x="2054136" y="5688067"/>
              <a:ext cx="1044195" cy="310316"/>
              <a:chOff x="2316878" y="4815528"/>
              <a:chExt cx="2287249" cy="467514"/>
            </a:xfrm>
          </p:grpSpPr>
          <p:sp>
            <p:nvSpPr>
              <p:cNvPr id="37" name="مستطيل مستدير الزوايا 36"/>
              <p:cNvSpPr/>
              <p:nvPr/>
            </p:nvSpPr>
            <p:spPr>
              <a:xfrm>
                <a:off x="2485094" y="4815528"/>
                <a:ext cx="1950822" cy="461665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38" name="مربع نص 37"/>
              <p:cNvSpPr txBox="1"/>
              <p:nvPr/>
            </p:nvSpPr>
            <p:spPr>
              <a:xfrm>
                <a:off x="2316878" y="4824234"/>
                <a:ext cx="2287249" cy="45880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ثقيل القوام</a:t>
                </a:r>
                <a:endParaRPr lang="ar-SY" sz="1200" dirty="0"/>
              </a:p>
            </p:txBody>
          </p:sp>
        </p:grpSp>
      </p:grpSp>
      <p:grpSp>
        <p:nvGrpSpPr>
          <p:cNvPr id="57" name="مجموعة 56"/>
          <p:cNvGrpSpPr/>
          <p:nvPr/>
        </p:nvGrpSpPr>
        <p:grpSpPr>
          <a:xfrm>
            <a:off x="351594" y="5917580"/>
            <a:ext cx="5977100" cy="3265883"/>
            <a:chOff x="351594" y="6065849"/>
            <a:chExt cx="5977100" cy="3265883"/>
          </a:xfrm>
        </p:grpSpPr>
        <p:grpSp>
          <p:nvGrpSpPr>
            <p:cNvPr id="39" name="مجموعة 38"/>
            <p:cNvGrpSpPr/>
            <p:nvPr/>
          </p:nvGrpSpPr>
          <p:grpSpPr>
            <a:xfrm>
              <a:off x="2594466" y="7027092"/>
              <a:ext cx="1491356" cy="489526"/>
              <a:chOff x="2882874" y="7187549"/>
              <a:chExt cx="1491356" cy="489526"/>
            </a:xfrm>
          </p:grpSpPr>
          <p:sp>
            <p:nvSpPr>
              <p:cNvPr id="40" name="مستطيل مستدير الزوايا 39"/>
              <p:cNvSpPr/>
              <p:nvPr/>
            </p:nvSpPr>
            <p:spPr>
              <a:xfrm>
                <a:off x="2882874" y="7187549"/>
                <a:ext cx="1491356" cy="48952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dirty="0" smtClean="0"/>
                  <a:t>   </a:t>
                </a:r>
                <a:endParaRPr lang="ar-SY" dirty="0"/>
              </a:p>
            </p:txBody>
          </p:sp>
          <p:sp>
            <p:nvSpPr>
              <p:cNvPr id="41" name="مربع نص 40"/>
              <p:cNvSpPr txBox="1"/>
              <p:nvPr/>
            </p:nvSpPr>
            <p:spPr>
              <a:xfrm>
                <a:off x="3068403" y="7264628"/>
                <a:ext cx="1127233" cy="33855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600" dirty="0" smtClean="0"/>
                  <a:t>تكون النفط</a:t>
                </a:r>
                <a:endParaRPr lang="ar-SY" sz="1600" dirty="0"/>
              </a:p>
            </p:txBody>
          </p:sp>
        </p:grpSp>
        <p:grpSp>
          <p:nvGrpSpPr>
            <p:cNvPr id="54" name="مجموعة 53"/>
            <p:cNvGrpSpPr/>
            <p:nvPr/>
          </p:nvGrpSpPr>
          <p:grpSpPr>
            <a:xfrm>
              <a:off x="4485385" y="6065849"/>
              <a:ext cx="1843309" cy="1664678"/>
              <a:chOff x="4576346" y="5883557"/>
              <a:chExt cx="1843309" cy="1664678"/>
            </a:xfrm>
          </p:grpSpPr>
          <p:pic>
            <p:nvPicPr>
              <p:cNvPr id="51" name="صورة 50"/>
              <p:cNvPicPr>
                <a:picLocks noChangeAspect="1"/>
              </p:cNvPicPr>
              <p:nvPr/>
            </p:nvPicPr>
            <p:blipFill>
              <a:blip r:embed="rId6">
                <a:lum contrast="20000"/>
              </a:blip>
              <a:stretch>
                <a:fillRect/>
              </a:stretch>
            </p:blipFill>
            <p:spPr>
              <a:xfrm>
                <a:off x="4678838" y="5883557"/>
                <a:ext cx="1625400" cy="118373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</p:spPr>
          </p:pic>
          <p:grpSp>
            <p:nvGrpSpPr>
              <p:cNvPr id="49" name="مجموعة 48"/>
              <p:cNvGrpSpPr/>
              <p:nvPr/>
            </p:nvGrpSpPr>
            <p:grpSpPr>
              <a:xfrm>
                <a:off x="4576346" y="7042910"/>
                <a:ext cx="1843309" cy="505325"/>
                <a:chOff x="2661818" y="7815263"/>
                <a:chExt cx="1843309" cy="505325"/>
              </a:xfrm>
            </p:grpSpPr>
            <p:sp>
              <p:nvSpPr>
                <p:cNvPr id="43" name="مستطيل مستدير الزوايا 42"/>
                <p:cNvSpPr/>
                <p:nvPr/>
              </p:nvSpPr>
              <p:spPr>
                <a:xfrm>
                  <a:off x="2716569" y="7815263"/>
                  <a:ext cx="1720882" cy="505325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44" name="مربع نص 43"/>
                <p:cNvSpPr txBox="1"/>
                <p:nvPr/>
              </p:nvSpPr>
              <p:spPr>
                <a:xfrm>
                  <a:off x="2661818" y="7839871"/>
                  <a:ext cx="1843309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النباتات والحيوانات بعد موتها بملايين السنين</a:t>
                  </a:r>
                  <a:endParaRPr lang="ar-SY" sz="1200" dirty="0"/>
                </a:p>
              </p:txBody>
            </p:sp>
          </p:grpSp>
        </p:grpSp>
        <p:grpSp>
          <p:nvGrpSpPr>
            <p:cNvPr id="56" name="مجموعة 55"/>
            <p:cNvGrpSpPr/>
            <p:nvPr/>
          </p:nvGrpSpPr>
          <p:grpSpPr>
            <a:xfrm>
              <a:off x="2417453" y="7939520"/>
              <a:ext cx="1843309" cy="1392212"/>
              <a:chOff x="2604190" y="7694638"/>
              <a:chExt cx="1843309" cy="1392212"/>
            </a:xfrm>
          </p:grpSpPr>
          <p:pic>
            <p:nvPicPr>
              <p:cNvPr id="52" name="صورة 51"/>
              <p:cNvPicPr>
                <a:picLocks noChangeAspect="1"/>
              </p:cNvPicPr>
              <p:nvPr/>
            </p:nvPicPr>
            <p:blipFill>
              <a:blip r:embed="rId7">
                <a:lum contrast="20000"/>
              </a:blip>
              <a:stretch>
                <a:fillRect/>
              </a:stretch>
            </p:blipFill>
            <p:spPr>
              <a:xfrm>
                <a:off x="2713145" y="7694638"/>
                <a:ext cx="1625400" cy="11387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</p:spPr>
          </p:pic>
          <p:grpSp>
            <p:nvGrpSpPr>
              <p:cNvPr id="50" name="مجموعة 49"/>
              <p:cNvGrpSpPr/>
              <p:nvPr/>
            </p:nvGrpSpPr>
            <p:grpSpPr>
              <a:xfrm>
                <a:off x="2604190" y="8727507"/>
                <a:ext cx="1843309" cy="359343"/>
                <a:chOff x="2669647" y="8596313"/>
                <a:chExt cx="1843309" cy="359343"/>
              </a:xfrm>
            </p:grpSpPr>
            <p:sp>
              <p:nvSpPr>
                <p:cNvPr id="45" name="مستطيل مستدير الزوايا 44"/>
                <p:cNvSpPr/>
                <p:nvPr/>
              </p:nvSpPr>
              <p:spPr>
                <a:xfrm>
                  <a:off x="2716569" y="8596313"/>
                  <a:ext cx="1720882" cy="359343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46" name="مربع نص 45"/>
                <p:cNvSpPr txBox="1"/>
                <p:nvPr/>
              </p:nvSpPr>
              <p:spPr>
                <a:xfrm>
                  <a:off x="2669647" y="8637484"/>
                  <a:ext cx="1843309" cy="27699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دفنت تحت طبقات الأرض</a:t>
                  </a:r>
                  <a:endParaRPr lang="ar-SY" sz="1200" dirty="0"/>
                </a:p>
              </p:txBody>
            </p:sp>
          </p:grpSp>
        </p:grpSp>
        <p:grpSp>
          <p:nvGrpSpPr>
            <p:cNvPr id="55" name="مجموعة 54"/>
            <p:cNvGrpSpPr/>
            <p:nvPr/>
          </p:nvGrpSpPr>
          <p:grpSpPr>
            <a:xfrm>
              <a:off x="351594" y="6065849"/>
              <a:ext cx="1843309" cy="1686509"/>
              <a:chOff x="430733" y="5864277"/>
              <a:chExt cx="1843309" cy="1686509"/>
            </a:xfrm>
          </p:grpSpPr>
          <p:pic>
            <p:nvPicPr>
              <p:cNvPr id="53" name="صورة 52"/>
              <p:cNvPicPr>
                <a:picLocks noChangeAspect="1"/>
              </p:cNvPicPr>
              <p:nvPr/>
            </p:nvPicPr>
            <p:blipFill rotWithShape="1">
              <a:blip r:embed="rId8" cstate="print"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14" t="1856" r="8905" b="5976"/>
              <a:stretch/>
            </p:blipFill>
            <p:spPr>
              <a:xfrm>
                <a:off x="638886" y="5864277"/>
                <a:ext cx="1427001" cy="133349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</p:spPr>
          </p:pic>
          <p:grpSp>
            <p:nvGrpSpPr>
              <p:cNvPr id="42" name="مجموعة 41"/>
              <p:cNvGrpSpPr/>
              <p:nvPr/>
            </p:nvGrpSpPr>
            <p:grpSpPr>
              <a:xfrm>
                <a:off x="430733" y="7045461"/>
                <a:ext cx="1843309" cy="505325"/>
                <a:chOff x="2594142" y="6547416"/>
                <a:chExt cx="1843309" cy="505325"/>
              </a:xfrm>
            </p:grpSpPr>
            <p:sp>
              <p:nvSpPr>
                <p:cNvPr id="47" name="مستطيل مستدير الزوايا 46"/>
                <p:cNvSpPr/>
                <p:nvPr/>
              </p:nvSpPr>
              <p:spPr>
                <a:xfrm>
                  <a:off x="2648893" y="6547416"/>
                  <a:ext cx="1720882" cy="505325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48" name="مربع نص 47"/>
                <p:cNvSpPr txBox="1"/>
                <p:nvPr/>
              </p:nvSpPr>
              <p:spPr>
                <a:xfrm>
                  <a:off x="2594142" y="6569245"/>
                  <a:ext cx="1843309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تحت تأثير الضغط والحرارة الشديدة تكون النفط</a:t>
                  </a:r>
                  <a:endParaRPr lang="ar-SY" sz="1200" dirty="0"/>
                </a:p>
              </p:txBody>
            </p:sp>
          </p:grpSp>
        </p:grpSp>
        <p:sp>
          <p:nvSpPr>
            <p:cNvPr id="58" name="Freeform 65"/>
            <p:cNvSpPr/>
            <p:nvPr/>
          </p:nvSpPr>
          <p:spPr>
            <a:xfrm rot="11867553" flipV="1">
              <a:off x="1967945" y="6715301"/>
              <a:ext cx="1362849" cy="90261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9" name="Freeform 65"/>
            <p:cNvSpPr/>
            <p:nvPr/>
          </p:nvSpPr>
          <p:spPr>
            <a:xfrm rot="9732447" flipH="1" flipV="1">
              <a:off x="3247003" y="6715302"/>
              <a:ext cx="1362849" cy="90261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" name="Freeform 65"/>
            <p:cNvSpPr/>
            <p:nvPr/>
          </p:nvSpPr>
          <p:spPr>
            <a:xfrm rot="16200000" flipH="1">
              <a:off x="3103371" y="7712044"/>
              <a:ext cx="382107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15932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مستدير الزوايا 27"/>
          <p:cNvSpPr/>
          <p:nvPr/>
        </p:nvSpPr>
        <p:spPr>
          <a:xfrm>
            <a:off x="2376490" y="4673236"/>
            <a:ext cx="2105022" cy="1110396"/>
          </a:xfrm>
          <a:prstGeom prst="roundRect">
            <a:avLst/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29" name="مستطيل مستدير الزوايا 28"/>
          <p:cNvSpPr/>
          <p:nvPr/>
        </p:nvSpPr>
        <p:spPr>
          <a:xfrm>
            <a:off x="351062" y="4673236"/>
            <a:ext cx="1903190" cy="1110396"/>
          </a:xfrm>
          <a:prstGeom prst="roundRect">
            <a:avLst/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27" name="مستطيل مستدير الزوايا 26"/>
          <p:cNvSpPr/>
          <p:nvPr/>
        </p:nvSpPr>
        <p:spPr>
          <a:xfrm>
            <a:off x="4603218" y="4673236"/>
            <a:ext cx="1903190" cy="1110396"/>
          </a:xfrm>
          <a:prstGeom prst="roundRect">
            <a:avLst/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1443040" y="2185573"/>
            <a:ext cx="3971924" cy="437978"/>
          </a:xfrm>
          <a:prstGeom prst="roundRect">
            <a:avLst/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4" name="مربع نص 3"/>
          <p:cNvSpPr txBox="1"/>
          <p:nvPr/>
        </p:nvSpPr>
        <p:spPr>
          <a:xfrm rot="378564">
            <a:off x="2710910" y="484197"/>
            <a:ext cx="193193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الأول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2968953" y="1547657"/>
            <a:ext cx="3754554" cy="388269"/>
            <a:chOff x="3116480" y="1757192"/>
            <a:chExt cx="3754554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3116480" y="1757192"/>
              <a:ext cx="3754554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ما هي خصائص سطح الأرض في بلادي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3290777" y="2145461"/>
              <a:ext cx="3501390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مربع نص 11"/>
          <p:cNvSpPr txBox="1"/>
          <p:nvPr/>
        </p:nvSpPr>
        <p:spPr>
          <a:xfrm>
            <a:off x="1577372" y="2235289"/>
            <a:ext cx="3703258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/>
            <a:r>
              <a:rPr lang="ar-SY" sz="1600" dirty="0" smtClean="0"/>
              <a:t>تتنوع خصائص سطح الأرض في دولة الكويت</a:t>
            </a:r>
            <a:endParaRPr lang="ar-SY" sz="16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4861354" y="2785523"/>
            <a:ext cx="1386918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/>
            <a:r>
              <a:rPr lang="ar-SY" sz="1600" dirty="0" smtClean="0">
                <a:solidFill>
                  <a:srgbClr val="3E8C12"/>
                </a:solidFill>
              </a:rPr>
              <a:t>1-</a:t>
            </a:r>
            <a:r>
              <a:rPr lang="ar-SY" sz="1600" dirty="0" smtClean="0"/>
              <a:t> سهول رملية</a:t>
            </a:r>
            <a:endParaRPr lang="ar-SY" sz="16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2498300" y="2785523"/>
            <a:ext cx="1861408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/>
            <a:r>
              <a:rPr lang="ar-SY" sz="1600" dirty="0" smtClean="0">
                <a:solidFill>
                  <a:srgbClr val="3E8C12"/>
                </a:solidFill>
              </a:rPr>
              <a:t>2- </a:t>
            </a:r>
            <a:r>
              <a:rPr lang="ar-SY" sz="1600" dirty="0" smtClean="0"/>
              <a:t>تلال قليلة الارتفاع</a:t>
            </a:r>
            <a:endParaRPr lang="ar-SY" sz="16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835754" y="2785523"/>
            <a:ext cx="934872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/>
            <a:r>
              <a:rPr lang="ar-SY" sz="1600" dirty="0" smtClean="0">
                <a:solidFill>
                  <a:srgbClr val="3E8C12"/>
                </a:solidFill>
              </a:rPr>
              <a:t>3- </a:t>
            </a:r>
            <a:r>
              <a:rPr lang="ar-SY" sz="1600" dirty="0" smtClean="0"/>
              <a:t>هضاب</a:t>
            </a:r>
            <a:endParaRPr lang="ar-SY" sz="16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4603218" y="4678220"/>
            <a:ext cx="1903190" cy="10618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400" dirty="0" smtClean="0"/>
              <a:t>مساحة واسعة من</a:t>
            </a:r>
            <a:r>
              <a:rPr lang="ar-SY" sz="1400" dirty="0"/>
              <a:t> </a:t>
            </a:r>
            <a:r>
              <a:rPr lang="ar-SY" sz="1400" dirty="0" smtClean="0"/>
              <a:t>الأرض المنبسطة</a:t>
            </a:r>
          </a:p>
          <a:p>
            <a:pPr algn="ctr">
              <a:lnSpc>
                <a:spcPct val="150000"/>
              </a:lnSpc>
            </a:pPr>
            <a:r>
              <a:rPr lang="ar-SY" sz="1400" dirty="0" smtClean="0"/>
              <a:t>( سهل الدبدبة )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2376490" y="4678219"/>
            <a:ext cx="210502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400" dirty="0" smtClean="0"/>
              <a:t>مرتفع يشبه الجبل ولكنه أصغر منه</a:t>
            </a:r>
          </a:p>
          <a:p>
            <a:pPr algn="ctr">
              <a:lnSpc>
                <a:spcPct val="150000"/>
              </a:lnSpc>
            </a:pPr>
            <a:r>
              <a:rPr lang="ar-SY" sz="1200" dirty="0" smtClean="0"/>
              <a:t>(تل </a:t>
            </a:r>
            <a:r>
              <a:rPr lang="ar-SY" sz="1200" dirty="0" smtClean="0"/>
              <a:t>جال </a:t>
            </a:r>
            <a:r>
              <a:rPr lang="ar-SY" sz="1200" dirty="0" smtClean="0"/>
              <a:t>الزور</a:t>
            </a:r>
            <a:r>
              <a:rPr lang="ar-SY" sz="1200" dirty="0"/>
              <a:t> </a:t>
            </a:r>
            <a:r>
              <a:rPr lang="ar-SY" sz="1200" dirty="0" smtClean="0"/>
              <a:t>- برقان  – تل وارة)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350567" y="4691564"/>
            <a:ext cx="1903190" cy="10618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400" dirty="0" smtClean="0"/>
              <a:t>منطقة مرتفعة وقمتها مستوية</a:t>
            </a:r>
          </a:p>
          <a:p>
            <a:pPr algn="ctr">
              <a:lnSpc>
                <a:spcPct val="150000"/>
              </a:lnSpc>
            </a:pPr>
            <a:r>
              <a:rPr lang="ar-SY" sz="1400" dirty="0" smtClean="0"/>
              <a:t>( هضبة الأحمدي )</a:t>
            </a:r>
          </a:p>
        </p:txBody>
      </p:sp>
      <p:sp>
        <p:nvSpPr>
          <p:cNvPr id="34" name="مربع نص 33"/>
          <p:cNvSpPr txBox="1"/>
          <p:nvPr/>
        </p:nvSpPr>
        <p:spPr>
          <a:xfrm>
            <a:off x="3451960" y="6272171"/>
            <a:ext cx="2883969" cy="4230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-</a:t>
            </a:r>
            <a:r>
              <a:rPr lang="ar-SY" sz="1600" dirty="0" smtClean="0"/>
              <a:t> مظاهر سطح الأرض في الكويت :</a:t>
            </a:r>
          </a:p>
        </p:txBody>
      </p:sp>
      <p:sp>
        <p:nvSpPr>
          <p:cNvPr id="35" name="مربع نص 34"/>
          <p:cNvSpPr txBox="1"/>
          <p:nvPr/>
        </p:nvSpPr>
        <p:spPr>
          <a:xfrm>
            <a:off x="2313225" y="6721497"/>
            <a:ext cx="365125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ar-SY" sz="1400" dirty="0" smtClean="0"/>
              <a:t>هضبة الأحمدي : أرض مرتفعة وقمتها مستوية.</a:t>
            </a:r>
          </a:p>
          <a:p>
            <a:pPr algn="r">
              <a:lnSpc>
                <a:spcPct val="200000"/>
              </a:lnSpc>
            </a:pPr>
            <a:r>
              <a:rPr lang="ar-SY" sz="1400" dirty="0" smtClean="0"/>
              <a:t>تل </a:t>
            </a:r>
            <a:r>
              <a:rPr lang="ar-SA" sz="1400" dirty="0" smtClean="0"/>
              <a:t>و</a:t>
            </a:r>
            <a:r>
              <a:rPr lang="ar-SY" sz="1400" dirty="0" smtClean="0"/>
              <a:t>ارة </a:t>
            </a:r>
            <a:r>
              <a:rPr lang="ar-SY" sz="1400" dirty="0" smtClean="0"/>
              <a:t>: أرض مرتفعة تشبه الجبل لكنه أصغر منه.</a:t>
            </a:r>
          </a:p>
          <a:p>
            <a:pPr algn="r">
              <a:lnSpc>
                <a:spcPct val="200000"/>
              </a:lnSpc>
            </a:pPr>
            <a:r>
              <a:rPr lang="ar-SY" sz="1400" dirty="0" smtClean="0"/>
              <a:t>سهل الدبدبة : أرض واسعة منبسطة</a:t>
            </a:r>
          </a:p>
          <a:p>
            <a:pPr algn="r">
              <a:lnSpc>
                <a:spcPct val="200000"/>
              </a:lnSpc>
            </a:pPr>
            <a:r>
              <a:rPr lang="ar-SY" sz="1400" dirty="0" smtClean="0"/>
              <a:t>وادي الباطن : أرض </a:t>
            </a:r>
            <a:r>
              <a:rPr lang="ar-SY" sz="1400" dirty="0" smtClean="0"/>
              <a:t>منخفضة</a:t>
            </a:r>
            <a:r>
              <a:rPr lang="ar-SA" sz="1400" dirty="0" smtClean="0"/>
              <a:t> عن ماسوها</a:t>
            </a:r>
            <a:r>
              <a:rPr lang="ar-SY" sz="1400" dirty="0" smtClean="0"/>
              <a:t>.</a:t>
            </a:r>
            <a:endParaRPr lang="ar-SY" sz="1400" dirty="0" smtClean="0"/>
          </a:p>
        </p:txBody>
      </p:sp>
      <p:grpSp>
        <p:nvGrpSpPr>
          <p:cNvPr id="36" name="مجموعة 35"/>
          <p:cNvGrpSpPr/>
          <p:nvPr/>
        </p:nvGrpSpPr>
        <p:grpSpPr>
          <a:xfrm>
            <a:off x="5965121" y="6864419"/>
            <a:ext cx="292548" cy="338554"/>
            <a:chOff x="6518158" y="7577532"/>
            <a:chExt cx="392548" cy="454277"/>
          </a:xfrm>
        </p:grpSpPr>
        <p:sp>
          <p:nvSpPr>
            <p:cNvPr id="37" name="شكل بيضاوي 36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600"/>
            </a:p>
          </p:txBody>
        </p:sp>
        <p:sp>
          <p:nvSpPr>
            <p:cNvPr id="38" name="مربع نص 37"/>
            <p:cNvSpPr txBox="1"/>
            <p:nvPr/>
          </p:nvSpPr>
          <p:spPr>
            <a:xfrm>
              <a:off x="6590321" y="7577532"/>
              <a:ext cx="248220" cy="4542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6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</a:t>
              </a:r>
              <a:endParaRPr lang="ar-SY" sz="16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42" name="مجموعة 41"/>
          <p:cNvGrpSpPr/>
          <p:nvPr/>
        </p:nvGrpSpPr>
        <p:grpSpPr>
          <a:xfrm>
            <a:off x="5965121" y="7299875"/>
            <a:ext cx="292548" cy="338554"/>
            <a:chOff x="6518158" y="7577532"/>
            <a:chExt cx="392548" cy="454277"/>
          </a:xfrm>
        </p:grpSpPr>
        <p:sp>
          <p:nvSpPr>
            <p:cNvPr id="43" name="شكل بيضاوي 42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600"/>
            </a:p>
          </p:txBody>
        </p:sp>
        <p:sp>
          <p:nvSpPr>
            <p:cNvPr id="44" name="مربع نص 43"/>
            <p:cNvSpPr txBox="1"/>
            <p:nvPr/>
          </p:nvSpPr>
          <p:spPr>
            <a:xfrm>
              <a:off x="6590321" y="7577532"/>
              <a:ext cx="248220" cy="4542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6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2</a:t>
              </a:r>
              <a:endParaRPr lang="ar-SY" sz="16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45" name="مجموعة 44"/>
          <p:cNvGrpSpPr/>
          <p:nvPr/>
        </p:nvGrpSpPr>
        <p:grpSpPr>
          <a:xfrm>
            <a:off x="5965121" y="7724506"/>
            <a:ext cx="292548" cy="338554"/>
            <a:chOff x="6518158" y="7577532"/>
            <a:chExt cx="392548" cy="454277"/>
          </a:xfrm>
        </p:grpSpPr>
        <p:sp>
          <p:nvSpPr>
            <p:cNvPr id="46" name="شكل بيضاوي 45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600"/>
            </a:p>
          </p:txBody>
        </p:sp>
        <p:sp>
          <p:nvSpPr>
            <p:cNvPr id="47" name="مربع نص 46"/>
            <p:cNvSpPr txBox="1"/>
            <p:nvPr/>
          </p:nvSpPr>
          <p:spPr>
            <a:xfrm>
              <a:off x="6590321" y="7577532"/>
              <a:ext cx="248220" cy="4542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6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3</a:t>
              </a:r>
              <a:endParaRPr lang="ar-SY" sz="16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48" name="مجموعة 47"/>
          <p:cNvGrpSpPr/>
          <p:nvPr/>
        </p:nvGrpSpPr>
        <p:grpSpPr>
          <a:xfrm>
            <a:off x="5965121" y="8149137"/>
            <a:ext cx="292548" cy="338554"/>
            <a:chOff x="6518158" y="7577532"/>
            <a:chExt cx="392548" cy="454277"/>
          </a:xfrm>
        </p:grpSpPr>
        <p:sp>
          <p:nvSpPr>
            <p:cNvPr id="49" name="شكل بيضاوي 48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600"/>
            </a:p>
          </p:txBody>
        </p:sp>
        <p:sp>
          <p:nvSpPr>
            <p:cNvPr id="50" name="مربع نص 49"/>
            <p:cNvSpPr txBox="1"/>
            <p:nvPr/>
          </p:nvSpPr>
          <p:spPr>
            <a:xfrm>
              <a:off x="6590321" y="7577532"/>
              <a:ext cx="248220" cy="4542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6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4</a:t>
              </a:r>
              <a:endParaRPr lang="ar-SY" sz="16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r="19486"/>
          <a:stretch/>
        </p:blipFill>
        <p:spPr>
          <a:xfrm>
            <a:off x="2457450" y="3193984"/>
            <a:ext cx="1936750" cy="1316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r="8787"/>
          <a:stretch/>
        </p:blipFill>
        <p:spPr>
          <a:xfrm>
            <a:off x="4597684" y="3201476"/>
            <a:ext cx="1908724" cy="1302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</p:spPr>
      </p:pic>
      <p:pic>
        <p:nvPicPr>
          <p:cNvPr id="39" name="صورة 38"/>
          <p:cNvPicPr>
            <a:picLocks noChangeAspect="1"/>
          </p:cNvPicPr>
          <p:nvPr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8" y="3193984"/>
            <a:ext cx="1903190" cy="1310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4885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 rot="433705">
            <a:off x="2459033" y="515215"/>
            <a:ext cx="249940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4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الثالث عشر</a:t>
            </a:r>
            <a:endParaRPr lang="ar-SY" sz="24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19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809716" y="1561836"/>
            <a:ext cx="5913799" cy="404986"/>
            <a:chOff x="1028961" y="1757192"/>
            <a:chExt cx="5842073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1028961" y="1757192"/>
              <a:ext cx="5842073" cy="32457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ما دور التكنلوجيا في استخلاص وتنقية ومعالجة استخدام النفط؟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1170013" y="2145461"/>
              <a:ext cx="5622154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4" name="مجموعة 43"/>
          <p:cNvGrpSpPr/>
          <p:nvPr/>
        </p:nvGrpSpPr>
        <p:grpSpPr>
          <a:xfrm>
            <a:off x="307975" y="2299986"/>
            <a:ext cx="6102256" cy="2856432"/>
            <a:chOff x="362929" y="2549365"/>
            <a:chExt cx="6102256" cy="2856432"/>
          </a:xfrm>
        </p:grpSpPr>
        <p:grpSp>
          <p:nvGrpSpPr>
            <p:cNvPr id="2" name="مجموعة 1"/>
            <p:cNvGrpSpPr/>
            <p:nvPr/>
          </p:nvGrpSpPr>
          <p:grpSpPr>
            <a:xfrm>
              <a:off x="2769853" y="4756280"/>
              <a:ext cx="1648726" cy="649517"/>
              <a:chOff x="2823066" y="5200138"/>
              <a:chExt cx="1679084" cy="724412"/>
            </a:xfrm>
          </p:grpSpPr>
          <p:sp>
            <p:nvSpPr>
              <p:cNvPr id="11" name="مستطيل مستدير الزوايا 10"/>
              <p:cNvSpPr/>
              <p:nvPr/>
            </p:nvSpPr>
            <p:spPr>
              <a:xfrm>
                <a:off x="2823066" y="5200138"/>
                <a:ext cx="1679084" cy="7244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dirty="0" smtClean="0"/>
                  <a:t>   </a:t>
                </a:r>
                <a:endParaRPr lang="ar-SY" dirty="0"/>
              </a:p>
            </p:txBody>
          </p:sp>
          <p:sp>
            <p:nvSpPr>
              <p:cNvPr id="12" name="مربع نص 11"/>
              <p:cNvSpPr txBox="1"/>
              <p:nvPr/>
            </p:nvSpPr>
            <p:spPr>
              <a:xfrm>
                <a:off x="2884248" y="5269956"/>
                <a:ext cx="1556719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400" dirty="0" smtClean="0"/>
                  <a:t>تساعد التكنلوجيا الإنسان في</a:t>
                </a:r>
                <a:endParaRPr lang="ar-SY" sz="1400" dirty="0"/>
              </a:p>
            </p:txBody>
          </p:sp>
        </p:grpSp>
        <p:grpSp>
          <p:nvGrpSpPr>
            <p:cNvPr id="30" name="مجموعة 29"/>
            <p:cNvGrpSpPr/>
            <p:nvPr/>
          </p:nvGrpSpPr>
          <p:grpSpPr>
            <a:xfrm>
              <a:off x="4442792" y="2549365"/>
              <a:ext cx="2022393" cy="2027300"/>
              <a:chOff x="4023692" y="2549365"/>
              <a:chExt cx="2022393" cy="2027300"/>
            </a:xfrm>
          </p:grpSpPr>
          <p:pic>
            <p:nvPicPr>
              <p:cNvPr id="3" name="صورة 2"/>
              <p:cNvPicPr>
                <a:picLocks noChangeAspect="1"/>
              </p:cNvPicPr>
              <p:nvPr/>
            </p:nvPicPr>
            <p:blipFill>
              <a:blip r:embed="rId4">
                <a:lum contrast="20000"/>
              </a:blip>
              <a:stretch>
                <a:fillRect/>
              </a:stretch>
            </p:blipFill>
            <p:spPr>
              <a:xfrm>
                <a:off x="4256715" y="2549365"/>
                <a:ext cx="1556349" cy="149297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</p:spPr>
          </p:pic>
          <p:sp>
            <p:nvSpPr>
              <p:cNvPr id="32" name="مستطيل مستدير الزوايا 31"/>
              <p:cNvSpPr/>
              <p:nvPr/>
            </p:nvSpPr>
            <p:spPr>
              <a:xfrm>
                <a:off x="4045032" y="3854894"/>
                <a:ext cx="1979714" cy="721771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3" name="مربع نص 12"/>
              <p:cNvSpPr txBox="1"/>
              <p:nvPr/>
            </p:nvSpPr>
            <p:spPr>
              <a:xfrm>
                <a:off x="4023692" y="3838001"/>
                <a:ext cx="2022393" cy="7386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>
                  <a:lnSpc>
                    <a:spcPct val="150000"/>
                  </a:lnSpc>
                </a:pPr>
                <a:r>
                  <a:rPr lang="ar-SY" sz="1400" dirty="0" smtClean="0"/>
                  <a:t>البحث عن النفط واستخراجه من باطن الأرض</a:t>
                </a:r>
              </a:p>
            </p:txBody>
          </p:sp>
        </p:grpSp>
        <p:grpSp>
          <p:nvGrpSpPr>
            <p:cNvPr id="27" name="مجموعة 26"/>
            <p:cNvGrpSpPr/>
            <p:nvPr/>
          </p:nvGrpSpPr>
          <p:grpSpPr>
            <a:xfrm>
              <a:off x="362929" y="2595736"/>
              <a:ext cx="2215600" cy="2073295"/>
              <a:chOff x="-51058" y="2549365"/>
              <a:chExt cx="2215600" cy="2073295"/>
            </a:xfrm>
          </p:grpSpPr>
          <p:pic>
            <p:nvPicPr>
              <p:cNvPr id="3074" name="Picture 2" descr="نتيجة بحث الصور عن مصنع فيكتور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1058" y="2549365"/>
                <a:ext cx="2215600" cy="149297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  <a:extLst/>
            </p:spPr>
          </p:pic>
          <p:sp>
            <p:nvSpPr>
              <p:cNvPr id="28" name="مستطيل مستدير الزوايا 27"/>
              <p:cNvSpPr/>
              <p:nvPr/>
            </p:nvSpPr>
            <p:spPr>
              <a:xfrm>
                <a:off x="68406" y="3900889"/>
                <a:ext cx="1979714" cy="721771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7" name="مربع نص 16"/>
              <p:cNvSpPr txBox="1"/>
              <p:nvPr/>
            </p:nvSpPr>
            <p:spPr>
              <a:xfrm>
                <a:off x="65364" y="3883996"/>
                <a:ext cx="1982756" cy="7386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>
                  <a:lnSpc>
                    <a:spcPct val="150000"/>
                  </a:lnSpc>
                </a:pPr>
                <a:r>
                  <a:rPr lang="ar-SY" sz="1400" dirty="0" smtClean="0"/>
                  <a:t>تحويل النفط إلى منتجات يستفيد منها الإنسان</a:t>
                </a:r>
              </a:p>
            </p:txBody>
          </p:sp>
        </p:grpSp>
        <p:sp>
          <p:nvSpPr>
            <p:cNvPr id="36" name="Freeform 65"/>
            <p:cNvSpPr/>
            <p:nvPr/>
          </p:nvSpPr>
          <p:spPr>
            <a:xfrm rot="18066339" flipV="1">
              <a:off x="3289796" y="3976566"/>
              <a:ext cx="1663177" cy="172858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Freeform 65"/>
            <p:cNvSpPr/>
            <p:nvPr/>
          </p:nvSpPr>
          <p:spPr>
            <a:xfrm rot="3533661" flipH="1" flipV="1">
              <a:off x="2271895" y="3976565"/>
              <a:ext cx="1663177" cy="172858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5" name="مجموعة 44"/>
          <p:cNvGrpSpPr/>
          <p:nvPr/>
        </p:nvGrpSpPr>
        <p:grpSpPr>
          <a:xfrm>
            <a:off x="424397" y="5348810"/>
            <a:ext cx="5987911" cy="3609449"/>
            <a:chOff x="471651" y="5804775"/>
            <a:chExt cx="5987911" cy="3609449"/>
          </a:xfrm>
        </p:grpSpPr>
        <p:pic>
          <p:nvPicPr>
            <p:cNvPr id="33" name="صورة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5182" y="7584531"/>
              <a:ext cx="1488950" cy="14283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sp>
          <p:nvSpPr>
            <p:cNvPr id="43" name="مستطيل مستدير الزوايا 42"/>
            <p:cNvSpPr/>
            <p:nvPr/>
          </p:nvSpPr>
          <p:spPr>
            <a:xfrm>
              <a:off x="2439920" y="8702882"/>
              <a:ext cx="2537628" cy="711342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grpSp>
          <p:nvGrpSpPr>
            <p:cNvPr id="18" name="مجموعة 17"/>
            <p:cNvGrpSpPr/>
            <p:nvPr/>
          </p:nvGrpSpPr>
          <p:grpSpPr>
            <a:xfrm>
              <a:off x="2613892" y="5804775"/>
              <a:ext cx="1986414" cy="735634"/>
              <a:chOff x="2772426" y="5152115"/>
              <a:chExt cx="1780364" cy="820459"/>
            </a:xfrm>
          </p:grpSpPr>
          <p:sp>
            <p:nvSpPr>
              <p:cNvPr id="20" name="مستطيل مستدير الزوايا 19"/>
              <p:cNvSpPr/>
              <p:nvPr/>
            </p:nvSpPr>
            <p:spPr>
              <a:xfrm>
                <a:off x="2772426" y="5152115"/>
                <a:ext cx="1780364" cy="82045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dirty="0" smtClean="0"/>
                  <a:t>   </a:t>
                </a:r>
                <a:endParaRPr lang="ar-SY" dirty="0"/>
              </a:p>
            </p:txBody>
          </p:sp>
          <p:sp>
            <p:nvSpPr>
              <p:cNvPr id="21" name="مربع نص 20"/>
              <p:cNvSpPr txBox="1"/>
              <p:nvPr/>
            </p:nvSpPr>
            <p:spPr>
              <a:xfrm>
                <a:off x="2823066" y="5269956"/>
                <a:ext cx="1679084" cy="58355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400" dirty="0" smtClean="0"/>
                  <a:t>تتم معرفة أماكن النفط في باطن الأرض </a:t>
                </a:r>
                <a:endParaRPr lang="ar-SY" sz="1400" dirty="0"/>
              </a:p>
            </p:txBody>
          </p:sp>
        </p:grpSp>
        <p:grpSp>
          <p:nvGrpSpPr>
            <p:cNvPr id="42" name="مجموعة 41"/>
            <p:cNvGrpSpPr/>
            <p:nvPr/>
          </p:nvGrpSpPr>
          <p:grpSpPr>
            <a:xfrm>
              <a:off x="4876155" y="6332128"/>
              <a:ext cx="1583407" cy="1679390"/>
              <a:chOff x="4876155" y="6332128"/>
              <a:chExt cx="1583407" cy="1679390"/>
            </a:xfrm>
          </p:grpSpPr>
          <p:pic>
            <p:nvPicPr>
              <p:cNvPr id="3078" name="Picture 6" descr="نتيجة بحث الصور عن خزان النفط فيكتور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155" y="6332128"/>
                <a:ext cx="1583407" cy="120095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  <a:extLst/>
            </p:spPr>
          </p:pic>
          <p:sp>
            <p:nvSpPr>
              <p:cNvPr id="46" name="مستطيل مستدير الزوايا 45"/>
              <p:cNvSpPr/>
              <p:nvPr/>
            </p:nvSpPr>
            <p:spPr>
              <a:xfrm>
                <a:off x="4999394" y="7357091"/>
                <a:ext cx="1326914" cy="638174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23" name="مربع نص 22"/>
              <p:cNvSpPr txBox="1"/>
              <p:nvPr/>
            </p:nvSpPr>
            <p:spPr>
              <a:xfrm>
                <a:off x="5039202" y="7365187"/>
                <a:ext cx="1269154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>
                  <a:lnSpc>
                    <a:spcPct val="150000"/>
                  </a:lnSpc>
                </a:pPr>
                <a:r>
                  <a:rPr lang="ar-SY" sz="1200" dirty="0" smtClean="0"/>
                  <a:t>يوضع النفط في </a:t>
                </a:r>
                <a:r>
                  <a:rPr lang="ar-SY" sz="1200" dirty="0" err="1" smtClean="0"/>
                  <a:t>خرانات</a:t>
                </a:r>
                <a:endParaRPr lang="ar-SY" sz="1200" dirty="0" smtClean="0"/>
              </a:p>
            </p:txBody>
          </p:sp>
        </p:grpSp>
        <p:grpSp>
          <p:nvGrpSpPr>
            <p:cNvPr id="41" name="مجموعة 40"/>
            <p:cNvGrpSpPr/>
            <p:nvPr/>
          </p:nvGrpSpPr>
          <p:grpSpPr>
            <a:xfrm>
              <a:off x="471651" y="6251923"/>
              <a:ext cx="1426334" cy="1814027"/>
              <a:chOff x="573335" y="6205789"/>
              <a:chExt cx="1426334" cy="1814027"/>
            </a:xfrm>
          </p:grpSpPr>
          <p:pic>
            <p:nvPicPr>
              <p:cNvPr id="3076" name="Picture 4" descr="نتيجة بحث الصور عن النفط فيكتور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190" y="6205789"/>
                <a:ext cx="1376624" cy="137874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rgbClr val="52BA18"/>
                </a:solidFill>
              </a:ln>
              <a:effectLst/>
              <a:extLst/>
            </p:spPr>
          </p:pic>
          <p:grpSp>
            <p:nvGrpSpPr>
              <p:cNvPr id="40" name="مجموعة 39"/>
              <p:cNvGrpSpPr/>
              <p:nvPr/>
            </p:nvGrpSpPr>
            <p:grpSpPr>
              <a:xfrm>
                <a:off x="573335" y="7373485"/>
                <a:ext cx="1426334" cy="646331"/>
                <a:chOff x="548480" y="7535299"/>
                <a:chExt cx="1426334" cy="646331"/>
              </a:xfrm>
            </p:grpSpPr>
            <p:sp>
              <p:nvSpPr>
                <p:cNvPr id="39" name="مستطيل مستدير الزوايا 38"/>
                <p:cNvSpPr/>
                <p:nvPr/>
              </p:nvSpPr>
              <p:spPr>
                <a:xfrm>
                  <a:off x="598190" y="7539378"/>
                  <a:ext cx="1326914" cy="638174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24" name="مربع نص 23"/>
                <p:cNvSpPr txBox="1"/>
                <p:nvPr/>
              </p:nvSpPr>
              <p:spPr>
                <a:xfrm>
                  <a:off x="548480" y="7535299"/>
                  <a:ext cx="1426334" cy="646331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ar-SY" sz="1200" dirty="0" smtClean="0"/>
                    <a:t>توضع أبراج الحفر ويسحب النفط</a:t>
                  </a:r>
                </a:p>
              </p:txBody>
            </p:sp>
          </p:grpSp>
        </p:grpSp>
        <p:sp>
          <p:nvSpPr>
            <p:cNvPr id="25" name="مربع نص 24"/>
            <p:cNvSpPr txBox="1"/>
            <p:nvPr/>
          </p:nvSpPr>
          <p:spPr>
            <a:xfrm>
              <a:off x="2350168" y="8735387"/>
              <a:ext cx="271713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ar-SY" sz="1200" dirty="0" smtClean="0"/>
                <a:t>الحاسوب يعطي صورة تفصيلية لباطن الأرض محدد الموقع المناسب لحفر</a:t>
              </a:r>
            </a:p>
          </p:txBody>
        </p:sp>
        <p:sp>
          <p:nvSpPr>
            <p:cNvPr id="48" name="Freeform 65"/>
            <p:cNvSpPr/>
            <p:nvPr/>
          </p:nvSpPr>
          <p:spPr>
            <a:xfrm rot="9569092" flipV="1">
              <a:off x="1817402" y="6811073"/>
              <a:ext cx="1838822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Freeform 65"/>
            <p:cNvSpPr/>
            <p:nvPr/>
          </p:nvSpPr>
          <p:spPr>
            <a:xfrm rot="12030908" flipH="1">
              <a:off x="3557938" y="6763030"/>
              <a:ext cx="1327444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0" name="Freeform 65"/>
            <p:cNvSpPr/>
            <p:nvPr/>
          </p:nvSpPr>
          <p:spPr>
            <a:xfrm rot="16379628" flipH="1" flipV="1">
              <a:off x="3110004" y="7013702"/>
              <a:ext cx="1030381" cy="80857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3166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20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1352549" y="638939"/>
            <a:ext cx="4043812" cy="574174"/>
            <a:chOff x="1473771" y="767526"/>
            <a:chExt cx="4043812" cy="574174"/>
          </a:xfrm>
        </p:grpSpPr>
        <p:sp>
          <p:nvSpPr>
            <p:cNvPr id="10" name="مستطيل مستدير الزوايا 9"/>
            <p:cNvSpPr/>
            <p:nvPr/>
          </p:nvSpPr>
          <p:spPr>
            <a:xfrm>
              <a:off x="1509715" y="903722"/>
              <a:ext cx="3971924" cy="4379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1473771" y="767526"/>
              <a:ext cx="4043812" cy="5153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200000"/>
                </a:lnSpc>
              </a:pPr>
              <a:r>
                <a:rPr lang="ar-SY" sz="1600" dirty="0" smtClean="0"/>
                <a:t>مراحل معالجة النفط والحصول على مشتقاته</a:t>
              </a:r>
            </a:p>
          </p:txBody>
        </p:sp>
      </p:grpSp>
      <p:sp>
        <p:nvSpPr>
          <p:cNvPr id="9" name="مربع نص 8"/>
          <p:cNvSpPr txBox="1"/>
          <p:nvPr/>
        </p:nvSpPr>
        <p:spPr>
          <a:xfrm>
            <a:off x="800100" y="1396433"/>
            <a:ext cx="5148710" cy="8933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ar-SY" sz="1400" dirty="0" smtClean="0"/>
              <a:t>برج التقطير يحول النفط الخام إلى مشتقات</a:t>
            </a:r>
          </a:p>
          <a:p>
            <a:pPr algn="ctr">
              <a:lnSpc>
                <a:spcPct val="200000"/>
              </a:lnSpc>
            </a:pPr>
            <a:r>
              <a:rPr lang="ar-SY" sz="1400" dirty="0" smtClean="0"/>
              <a:t>المشتقات هي المواد والمنتجات التي تؤخذ من النفط بعد المعالجة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298" r="1667" b="1549"/>
          <a:stretch/>
        </p:blipFill>
        <p:spPr>
          <a:xfrm>
            <a:off x="800100" y="2584162"/>
            <a:ext cx="5149850" cy="3871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2BA1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945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 rot="433705">
            <a:off x="2506321" y="515215"/>
            <a:ext cx="24048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4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الرابع عشر</a:t>
            </a:r>
            <a:endParaRPr lang="ar-SY" sz="24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21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1705795" y="1561836"/>
            <a:ext cx="5017720" cy="404986"/>
            <a:chOff x="1914172" y="1757192"/>
            <a:chExt cx="4956862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1914172" y="1757192"/>
              <a:ext cx="4956862" cy="32457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ما هي طرق التعامل مع منتجات النفط بصورة يومية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2233670" y="2145461"/>
              <a:ext cx="4558497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مربع نص 10"/>
          <p:cNvSpPr txBox="1"/>
          <p:nvPr/>
        </p:nvSpPr>
        <p:spPr>
          <a:xfrm>
            <a:off x="351594" y="2033255"/>
            <a:ext cx="587125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ar-SY" sz="1400" dirty="0" smtClean="0"/>
              <a:t>تتعدد استخدامات المنتجات النفطية بصورة يومية,</a:t>
            </a:r>
          </a:p>
          <a:p>
            <a:pPr algn="r">
              <a:lnSpc>
                <a:spcPct val="200000"/>
              </a:lnSpc>
            </a:pPr>
            <a:r>
              <a:rPr lang="ar-SY" sz="1400" dirty="0" smtClean="0"/>
              <a:t>يجب التعامل مع المنتجات النفطية المختلفة بشكل آمن وقراءة شروط الأمن والسلامة المصاحبة للمنتج. </a:t>
            </a:r>
          </a:p>
        </p:txBody>
      </p:sp>
      <p:grpSp>
        <p:nvGrpSpPr>
          <p:cNvPr id="12" name="مجموعة 11"/>
          <p:cNvGrpSpPr/>
          <p:nvPr/>
        </p:nvGrpSpPr>
        <p:grpSpPr>
          <a:xfrm>
            <a:off x="6240909" y="2184987"/>
            <a:ext cx="256434" cy="307777"/>
            <a:chOff x="6518158" y="7569097"/>
            <a:chExt cx="392548" cy="471142"/>
          </a:xfrm>
        </p:grpSpPr>
        <p:sp>
          <p:nvSpPr>
            <p:cNvPr id="13" name="شكل بيضاوي 12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400"/>
            </a:p>
          </p:txBody>
        </p:sp>
        <p:sp>
          <p:nvSpPr>
            <p:cNvPr id="14" name="مربع نص 13"/>
            <p:cNvSpPr txBox="1"/>
            <p:nvPr/>
          </p:nvSpPr>
          <p:spPr>
            <a:xfrm>
              <a:off x="6590320" y="7569097"/>
              <a:ext cx="248220" cy="4711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4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</a:t>
              </a:r>
              <a:endParaRPr lang="ar-SY" sz="14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6240909" y="2615128"/>
            <a:ext cx="256434" cy="307777"/>
            <a:chOff x="6518158" y="7560961"/>
            <a:chExt cx="392548" cy="471142"/>
          </a:xfrm>
        </p:grpSpPr>
        <p:sp>
          <p:nvSpPr>
            <p:cNvPr id="16" name="شكل بيضاوي 15"/>
            <p:cNvSpPr/>
            <p:nvPr/>
          </p:nvSpPr>
          <p:spPr>
            <a:xfrm>
              <a:off x="6518158" y="7608396"/>
              <a:ext cx="392548" cy="392548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400"/>
            </a:p>
          </p:txBody>
        </p:sp>
        <p:sp>
          <p:nvSpPr>
            <p:cNvPr id="17" name="مربع نص 16"/>
            <p:cNvSpPr txBox="1"/>
            <p:nvPr/>
          </p:nvSpPr>
          <p:spPr>
            <a:xfrm>
              <a:off x="6590320" y="7560961"/>
              <a:ext cx="248220" cy="4711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4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2</a:t>
              </a:r>
              <a:endParaRPr lang="ar-SY" sz="14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64" name="مجموعة 63"/>
          <p:cNvGrpSpPr/>
          <p:nvPr/>
        </p:nvGrpSpPr>
        <p:grpSpPr>
          <a:xfrm>
            <a:off x="461807" y="3412971"/>
            <a:ext cx="6091261" cy="5893004"/>
            <a:chOff x="461807" y="3412971"/>
            <a:chExt cx="6091261" cy="5893004"/>
          </a:xfrm>
        </p:grpSpPr>
        <p:grpSp>
          <p:nvGrpSpPr>
            <p:cNvPr id="40" name="مجموعة 39"/>
            <p:cNvGrpSpPr/>
            <p:nvPr/>
          </p:nvGrpSpPr>
          <p:grpSpPr>
            <a:xfrm>
              <a:off x="2770784" y="5781159"/>
              <a:ext cx="1506456" cy="1128288"/>
              <a:chOff x="2486832" y="5501662"/>
              <a:chExt cx="1931540" cy="865168"/>
            </a:xfrm>
          </p:grpSpPr>
          <p:sp>
            <p:nvSpPr>
              <p:cNvPr id="18" name="مستطيل مستدير الزوايا 17"/>
              <p:cNvSpPr/>
              <p:nvPr/>
            </p:nvSpPr>
            <p:spPr>
              <a:xfrm>
                <a:off x="2552281" y="5506588"/>
                <a:ext cx="1800644" cy="860242"/>
              </a:xfrm>
              <a:prstGeom prst="roundRect">
                <a:avLst>
                  <a:gd name="adj" fmla="val 31505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20" name="مربع نص 19"/>
              <p:cNvSpPr txBox="1"/>
              <p:nvPr/>
            </p:nvSpPr>
            <p:spPr>
              <a:xfrm>
                <a:off x="2486832" y="5501662"/>
                <a:ext cx="1931540" cy="75443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>
                  <a:lnSpc>
                    <a:spcPct val="150000"/>
                  </a:lnSpc>
                </a:pPr>
                <a:r>
                  <a:rPr lang="ar-SY" sz="1400" dirty="0" smtClean="0"/>
                  <a:t>بعض الطرق للتعامل الآمن مع المنتج النفطي</a:t>
                </a:r>
              </a:p>
            </p:txBody>
          </p:sp>
        </p:grpSp>
        <p:grpSp>
          <p:nvGrpSpPr>
            <p:cNvPr id="26" name="مجموعة 25"/>
            <p:cNvGrpSpPr/>
            <p:nvPr/>
          </p:nvGrpSpPr>
          <p:grpSpPr>
            <a:xfrm>
              <a:off x="1004809" y="3412971"/>
              <a:ext cx="2062774" cy="1848760"/>
              <a:chOff x="261502" y="3412971"/>
              <a:chExt cx="2062774" cy="1848760"/>
            </a:xfrm>
          </p:grpSpPr>
          <p:pic>
            <p:nvPicPr>
              <p:cNvPr id="23" name="صورة 22"/>
              <p:cNvPicPr>
                <a:picLocks noChangeAspect="1"/>
              </p:cNvPicPr>
              <p:nvPr/>
            </p:nvPicPr>
            <p:blipFill rotWithShape="1">
              <a:blip r:embed="rId4"/>
              <a:srcRect l="7038" t="433" r="8832"/>
              <a:stretch/>
            </p:blipFill>
            <p:spPr>
              <a:xfrm>
                <a:off x="476249" y="3424238"/>
                <a:ext cx="1614489" cy="1376856"/>
              </a:xfrm>
              <a:prstGeom prst="roundRect">
                <a:avLst>
                  <a:gd name="adj" fmla="val 13208"/>
                </a:avLst>
              </a:prstGeom>
            </p:spPr>
          </p:pic>
          <p:sp>
            <p:nvSpPr>
              <p:cNvPr id="46" name="مستطيل مستدير الزوايا 45"/>
              <p:cNvSpPr/>
              <p:nvPr/>
            </p:nvSpPr>
            <p:spPr>
              <a:xfrm>
                <a:off x="486625" y="3412971"/>
                <a:ext cx="1612528" cy="1390914"/>
              </a:xfrm>
              <a:prstGeom prst="roundRect">
                <a:avLst>
                  <a:gd name="adj" fmla="val 11454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31" name="مجموعة 30"/>
              <p:cNvGrpSpPr/>
              <p:nvPr/>
            </p:nvGrpSpPr>
            <p:grpSpPr>
              <a:xfrm>
                <a:off x="261502" y="4756369"/>
                <a:ext cx="2062774" cy="505362"/>
                <a:chOff x="844786" y="4971980"/>
                <a:chExt cx="2062774" cy="505362"/>
              </a:xfrm>
            </p:grpSpPr>
            <p:sp>
              <p:nvSpPr>
                <p:cNvPr id="29" name="مستطيل مستدير الزوايا 28"/>
                <p:cNvSpPr/>
                <p:nvPr/>
              </p:nvSpPr>
              <p:spPr>
                <a:xfrm>
                  <a:off x="908845" y="4971980"/>
                  <a:ext cx="1934656" cy="505362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30" name="مربع نص 29"/>
                <p:cNvSpPr txBox="1"/>
                <p:nvPr/>
              </p:nvSpPr>
              <p:spPr>
                <a:xfrm>
                  <a:off x="844786" y="4993828"/>
                  <a:ext cx="2062774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تخزين المنظفات والبنزين بأوعية أمنة</a:t>
                  </a:r>
                  <a:endParaRPr lang="ar-SY" sz="1200" dirty="0"/>
                </a:p>
              </p:txBody>
            </p:sp>
          </p:grpSp>
        </p:grpSp>
        <p:grpSp>
          <p:nvGrpSpPr>
            <p:cNvPr id="63" name="مجموعة 62"/>
            <p:cNvGrpSpPr/>
            <p:nvPr/>
          </p:nvGrpSpPr>
          <p:grpSpPr>
            <a:xfrm>
              <a:off x="3986462" y="3422852"/>
              <a:ext cx="1959540" cy="1840375"/>
              <a:chOff x="3950866" y="3421356"/>
              <a:chExt cx="1959540" cy="1840375"/>
            </a:xfrm>
          </p:grpSpPr>
          <p:grpSp>
            <p:nvGrpSpPr>
              <p:cNvPr id="62" name="مجموعة 61"/>
              <p:cNvGrpSpPr/>
              <p:nvPr/>
            </p:nvGrpSpPr>
            <p:grpSpPr>
              <a:xfrm>
                <a:off x="4131745" y="3421356"/>
                <a:ext cx="1612528" cy="1390914"/>
                <a:chOff x="4160484" y="3428317"/>
                <a:chExt cx="1612528" cy="1390914"/>
              </a:xfrm>
            </p:grpSpPr>
            <p:pic>
              <p:nvPicPr>
                <p:cNvPr id="24" name="صورة 2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68659" y="3515334"/>
                  <a:ext cx="923954" cy="1216879"/>
                </a:xfrm>
                <a:prstGeom prst="rect">
                  <a:avLst/>
                </a:prstGeom>
              </p:spPr>
            </p:pic>
            <p:sp>
              <p:nvSpPr>
                <p:cNvPr id="54" name="مستطيل مستدير الزوايا 53"/>
                <p:cNvSpPr/>
                <p:nvPr/>
              </p:nvSpPr>
              <p:spPr>
                <a:xfrm>
                  <a:off x="4160484" y="3428317"/>
                  <a:ext cx="1612528" cy="1390914"/>
                </a:xfrm>
                <a:prstGeom prst="roundRect">
                  <a:avLst>
                    <a:gd name="adj" fmla="val 11454"/>
                  </a:avLst>
                </a:prstGeom>
                <a:noFill/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</p:grpSp>
          <p:grpSp>
            <p:nvGrpSpPr>
              <p:cNvPr id="47" name="مجموعة 46"/>
              <p:cNvGrpSpPr/>
              <p:nvPr/>
            </p:nvGrpSpPr>
            <p:grpSpPr>
              <a:xfrm>
                <a:off x="3950866" y="4756369"/>
                <a:ext cx="1959540" cy="505362"/>
                <a:chOff x="896403" y="5046466"/>
                <a:chExt cx="1959540" cy="505362"/>
              </a:xfrm>
            </p:grpSpPr>
            <p:sp>
              <p:nvSpPr>
                <p:cNvPr id="48" name="مستطيل مستدير الزوايا 47"/>
                <p:cNvSpPr/>
                <p:nvPr/>
              </p:nvSpPr>
              <p:spPr>
                <a:xfrm>
                  <a:off x="908845" y="5046466"/>
                  <a:ext cx="1934656" cy="505362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49" name="مربع نص 48"/>
                <p:cNvSpPr txBox="1"/>
                <p:nvPr/>
              </p:nvSpPr>
              <p:spPr>
                <a:xfrm>
                  <a:off x="896403" y="5068314"/>
                  <a:ext cx="1959540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/>
                    <a:t>تخزين البنزين والمنظفات بعيداً عن الشمس والحرارة</a:t>
                  </a:r>
                </a:p>
              </p:txBody>
            </p:sp>
          </p:grpSp>
        </p:grpSp>
        <p:grpSp>
          <p:nvGrpSpPr>
            <p:cNvPr id="45" name="مجموعة 44"/>
            <p:cNvGrpSpPr/>
            <p:nvPr/>
          </p:nvGrpSpPr>
          <p:grpSpPr>
            <a:xfrm>
              <a:off x="461807" y="5525084"/>
              <a:ext cx="2062774" cy="1629885"/>
              <a:chOff x="261502" y="5425921"/>
              <a:chExt cx="2062774" cy="1629885"/>
            </a:xfrm>
          </p:grpSpPr>
          <p:pic>
            <p:nvPicPr>
              <p:cNvPr id="5126" name="Picture 6" descr="صورة ذات صلة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409" y="5432062"/>
                <a:ext cx="1614484" cy="1235438"/>
              </a:xfrm>
              <a:prstGeom prst="roundRect">
                <a:avLst>
                  <a:gd name="adj" fmla="val 13208"/>
                </a:avLst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مستطيل مستدير الزوايا 58"/>
              <p:cNvSpPr/>
              <p:nvPr/>
            </p:nvSpPr>
            <p:spPr>
              <a:xfrm>
                <a:off x="496018" y="5425921"/>
                <a:ext cx="1612528" cy="1390914"/>
              </a:xfrm>
              <a:prstGeom prst="roundRect">
                <a:avLst>
                  <a:gd name="adj" fmla="val 11454"/>
                </a:avLst>
              </a:prstGeom>
              <a:noFill/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grpSp>
            <p:nvGrpSpPr>
              <p:cNvPr id="2" name="مجموعة 1"/>
              <p:cNvGrpSpPr/>
              <p:nvPr/>
            </p:nvGrpSpPr>
            <p:grpSpPr>
              <a:xfrm>
                <a:off x="261502" y="6550444"/>
                <a:ext cx="2062774" cy="505362"/>
                <a:chOff x="4434569" y="4284466"/>
                <a:chExt cx="2062774" cy="505362"/>
              </a:xfrm>
            </p:grpSpPr>
            <p:sp>
              <p:nvSpPr>
                <p:cNvPr id="21" name="مستطيل مستدير الزوايا 20"/>
                <p:cNvSpPr/>
                <p:nvPr/>
              </p:nvSpPr>
              <p:spPr>
                <a:xfrm>
                  <a:off x="4498628" y="4284466"/>
                  <a:ext cx="1934656" cy="505362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22" name="مربع نص 21"/>
                <p:cNvSpPr txBox="1"/>
                <p:nvPr/>
              </p:nvSpPr>
              <p:spPr>
                <a:xfrm>
                  <a:off x="4434569" y="4294483"/>
                  <a:ext cx="2062774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ابعاد الأدوية والمنظفات والمبيدات عن متناول الأطفال</a:t>
                  </a:r>
                  <a:endParaRPr lang="ar-SY" sz="1200" dirty="0"/>
                </a:p>
              </p:txBody>
            </p:sp>
          </p:grpSp>
        </p:grpSp>
        <p:grpSp>
          <p:nvGrpSpPr>
            <p:cNvPr id="44" name="مجموعة 43"/>
            <p:cNvGrpSpPr/>
            <p:nvPr/>
          </p:nvGrpSpPr>
          <p:grpSpPr>
            <a:xfrm>
              <a:off x="4490294" y="5541336"/>
              <a:ext cx="2062774" cy="1619631"/>
              <a:chOff x="4274402" y="5425921"/>
              <a:chExt cx="2062774" cy="1619631"/>
            </a:xfrm>
          </p:grpSpPr>
          <p:grpSp>
            <p:nvGrpSpPr>
              <p:cNvPr id="32" name="مجموعة 31"/>
              <p:cNvGrpSpPr/>
              <p:nvPr/>
            </p:nvGrpSpPr>
            <p:grpSpPr>
              <a:xfrm>
                <a:off x="4499525" y="5425921"/>
                <a:ext cx="1612528" cy="1390914"/>
                <a:chOff x="4535637" y="5425921"/>
                <a:chExt cx="1612528" cy="1390914"/>
              </a:xfrm>
            </p:grpSpPr>
            <p:pic>
              <p:nvPicPr>
                <p:cNvPr id="5128" name="Picture 8" descr="نتيجة بحث الصور عن أكياس يعاد استخدامها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569" t="2094" r="18701" b="2153"/>
                <a:stretch/>
              </p:blipFill>
              <p:spPr bwMode="auto">
                <a:xfrm>
                  <a:off x="5022626" y="5481877"/>
                  <a:ext cx="638550" cy="1023681"/>
                </a:xfrm>
                <a:prstGeom prst="roundRect">
                  <a:avLst>
                    <a:gd name="adj" fmla="val 13208"/>
                  </a:avLst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7" name="مستطيل مستدير الزوايا 56"/>
                <p:cNvSpPr/>
                <p:nvPr/>
              </p:nvSpPr>
              <p:spPr>
                <a:xfrm>
                  <a:off x="4535637" y="5425921"/>
                  <a:ext cx="1612528" cy="1390914"/>
                </a:xfrm>
                <a:prstGeom prst="roundRect">
                  <a:avLst>
                    <a:gd name="adj" fmla="val 11454"/>
                  </a:avLst>
                </a:prstGeom>
                <a:noFill/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</p:grpSp>
          <p:grpSp>
            <p:nvGrpSpPr>
              <p:cNvPr id="3" name="مجموعة 2"/>
              <p:cNvGrpSpPr/>
              <p:nvPr/>
            </p:nvGrpSpPr>
            <p:grpSpPr>
              <a:xfrm>
                <a:off x="4274402" y="6540190"/>
                <a:ext cx="2062774" cy="505362"/>
                <a:chOff x="844786" y="5046466"/>
                <a:chExt cx="2062774" cy="505362"/>
              </a:xfrm>
            </p:grpSpPr>
            <p:sp>
              <p:nvSpPr>
                <p:cNvPr id="27" name="مستطيل مستدير الزوايا 26"/>
                <p:cNvSpPr/>
                <p:nvPr/>
              </p:nvSpPr>
              <p:spPr>
                <a:xfrm>
                  <a:off x="908845" y="5046466"/>
                  <a:ext cx="1934656" cy="505362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28" name="مربع نص 27"/>
                <p:cNvSpPr txBox="1"/>
                <p:nvPr/>
              </p:nvSpPr>
              <p:spPr>
                <a:xfrm>
                  <a:off x="844786" y="5068314"/>
                  <a:ext cx="2062774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استخدام أكياس صديقة للبيئة يعاد استخدامها</a:t>
                  </a:r>
                  <a:endParaRPr lang="ar-SY" sz="1200" dirty="0"/>
                </a:p>
              </p:txBody>
            </p:sp>
          </p:grpSp>
        </p:grpSp>
        <p:grpSp>
          <p:nvGrpSpPr>
            <p:cNvPr id="41" name="مجموعة 40"/>
            <p:cNvGrpSpPr/>
            <p:nvPr/>
          </p:nvGrpSpPr>
          <p:grpSpPr>
            <a:xfrm>
              <a:off x="903109" y="7387612"/>
              <a:ext cx="2252214" cy="1838937"/>
              <a:chOff x="982439" y="7309055"/>
              <a:chExt cx="2252214" cy="1838937"/>
            </a:xfrm>
          </p:grpSpPr>
          <p:grpSp>
            <p:nvGrpSpPr>
              <p:cNvPr id="39" name="مجموعة 38"/>
              <p:cNvGrpSpPr/>
              <p:nvPr/>
            </p:nvGrpSpPr>
            <p:grpSpPr>
              <a:xfrm>
                <a:off x="1292886" y="7309055"/>
                <a:ext cx="1631919" cy="1390914"/>
                <a:chOff x="1285581" y="7309055"/>
                <a:chExt cx="1631919" cy="1390914"/>
              </a:xfrm>
            </p:grpSpPr>
            <p:pic>
              <p:nvPicPr>
                <p:cNvPr id="5124" name="Picture 4" descr="صورة ذات صلة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0972" y="7518400"/>
                  <a:ext cx="874086" cy="8740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22" name="Picture 2" descr="صورة ذات صلة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85581" y="7680685"/>
                  <a:ext cx="951956" cy="6760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مستطيل مستدير الزوايا 60"/>
                <p:cNvSpPr/>
                <p:nvPr/>
              </p:nvSpPr>
              <p:spPr>
                <a:xfrm>
                  <a:off x="1304972" y="7309055"/>
                  <a:ext cx="1612528" cy="1390914"/>
                </a:xfrm>
                <a:prstGeom prst="roundRect">
                  <a:avLst>
                    <a:gd name="adj" fmla="val 11454"/>
                  </a:avLst>
                </a:prstGeom>
                <a:noFill/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</p:grpSp>
          <p:grpSp>
            <p:nvGrpSpPr>
              <p:cNvPr id="38" name="مجموعة 37"/>
              <p:cNvGrpSpPr/>
              <p:nvPr/>
            </p:nvGrpSpPr>
            <p:grpSpPr>
              <a:xfrm>
                <a:off x="982439" y="8580326"/>
                <a:ext cx="2252214" cy="567666"/>
                <a:chOff x="4391466" y="7462424"/>
                <a:chExt cx="2252214" cy="567666"/>
              </a:xfrm>
            </p:grpSpPr>
            <p:sp>
              <p:nvSpPr>
                <p:cNvPr id="36" name="مستطيل مستدير الزوايا 35"/>
                <p:cNvSpPr/>
                <p:nvPr/>
              </p:nvSpPr>
              <p:spPr>
                <a:xfrm>
                  <a:off x="4391466" y="7462424"/>
                  <a:ext cx="2252214" cy="567666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37" name="مربع نص 36"/>
                <p:cNvSpPr txBox="1"/>
                <p:nvPr/>
              </p:nvSpPr>
              <p:spPr>
                <a:xfrm>
                  <a:off x="4391466" y="7515424"/>
                  <a:ext cx="2252214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لا نتناول المشروبات الساخنة في كأس من </a:t>
                  </a:r>
                  <a:r>
                    <a:rPr lang="ar-SY" sz="1200" dirty="0" err="1" smtClean="0"/>
                    <a:t>الفليين</a:t>
                  </a:r>
                  <a:r>
                    <a:rPr lang="ar-SY" sz="1200" dirty="0" smtClean="0"/>
                    <a:t> أو البلاستيك</a:t>
                  </a:r>
                  <a:endParaRPr lang="ar-SY" sz="1200" dirty="0"/>
                </a:p>
              </p:txBody>
            </p:sp>
          </p:grpSp>
        </p:grpSp>
        <p:grpSp>
          <p:nvGrpSpPr>
            <p:cNvPr id="43" name="مجموعة 42"/>
            <p:cNvGrpSpPr/>
            <p:nvPr/>
          </p:nvGrpSpPr>
          <p:grpSpPr>
            <a:xfrm>
              <a:off x="3765218" y="7387612"/>
              <a:ext cx="2402028" cy="1918363"/>
              <a:chOff x="3844548" y="7309055"/>
              <a:chExt cx="2402028" cy="1918363"/>
            </a:xfrm>
          </p:grpSpPr>
          <p:grpSp>
            <p:nvGrpSpPr>
              <p:cNvPr id="42" name="مجموعة 41"/>
              <p:cNvGrpSpPr/>
              <p:nvPr/>
            </p:nvGrpSpPr>
            <p:grpSpPr>
              <a:xfrm>
                <a:off x="4239298" y="7309055"/>
                <a:ext cx="1612528" cy="1390914"/>
                <a:chOff x="4124372" y="7309055"/>
                <a:chExt cx="1612528" cy="1390914"/>
              </a:xfrm>
            </p:grpSpPr>
            <p:pic>
              <p:nvPicPr>
                <p:cNvPr id="5130" name="Picture 10" descr="صورة ذات صلة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8483" y="7647442"/>
                  <a:ext cx="848849" cy="8488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32" name="Picture 12" descr="صورة ذات صلة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62" t="-1" b="8386"/>
                <a:stretch/>
              </p:blipFill>
              <p:spPr bwMode="auto">
                <a:xfrm>
                  <a:off x="4902900" y="7347223"/>
                  <a:ext cx="805777" cy="618050"/>
                </a:xfrm>
                <a:prstGeom prst="roundRect">
                  <a:avLst>
                    <a:gd name="adj" fmla="val 13208"/>
                  </a:avLst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0" name="مستطيل مستدير الزوايا 59"/>
                <p:cNvSpPr/>
                <p:nvPr/>
              </p:nvSpPr>
              <p:spPr>
                <a:xfrm>
                  <a:off x="4124372" y="7309055"/>
                  <a:ext cx="1612528" cy="1390914"/>
                </a:xfrm>
                <a:prstGeom prst="roundRect">
                  <a:avLst>
                    <a:gd name="adj" fmla="val 11454"/>
                  </a:avLst>
                </a:prstGeom>
                <a:noFill/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</p:grpSp>
          <p:grpSp>
            <p:nvGrpSpPr>
              <p:cNvPr id="35" name="مجموعة 34"/>
              <p:cNvGrpSpPr/>
              <p:nvPr/>
            </p:nvGrpSpPr>
            <p:grpSpPr>
              <a:xfrm>
                <a:off x="3844548" y="8500897"/>
                <a:ext cx="2402028" cy="726521"/>
                <a:chOff x="4170222" y="6474379"/>
                <a:chExt cx="2402028" cy="726521"/>
              </a:xfrm>
            </p:grpSpPr>
            <p:sp>
              <p:nvSpPr>
                <p:cNvPr id="33" name="مستطيل مستدير الزوايا 32"/>
                <p:cNvSpPr/>
                <p:nvPr/>
              </p:nvSpPr>
              <p:spPr>
                <a:xfrm>
                  <a:off x="4245129" y="6474379"/>
                  <a:ext cx="2252214" cy="726521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34" name="مربع نص 33"/>
                <p:cNvSpPr txBox="1"/>
                <p:nvPr/>
              </p:nvSpPr>
              <p:spPr>
                <a:xfrm>
                  <a:off x="4170222" y="6508059"/>
                  <a:ext cx="2402028" cy="646331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استخدام احتياطات الأمن والسلامة عند استخدام المبيدات والصباغ</a:t>
                  </a:r>
                </a:p>
                <a:p>
                  <a:pPr algn="ctr"/>
                  <a:r>
                    <a:rPr lang="ar-SY" sz="1200" dirty="0" smtClean="0"/>
                    <a:t>لبس واقي من الصباغ (كمام–قفازات)</a:t>
                  </a:r>
                  <a:endParaRPr lang="ar-SY" sz="1200" dirty="0"/>
                </a:p>
              </p:txBody>
            </p:sp>
          </p:grpSp>
        </p:grpSp>
        <p:sp>
          <p:nvSpPr>
            <p:cNvPr id="71" name="Freeform 65"/>
            <p:cNvSpPr/>
            <p:nvPr/>
          </p:nvSpPr>
          <p:spPr>
            <a:xfrm rot="4283352" flipH="1" flipV="1">
              <a:off x="2777271" y="5326893"/>
              <a:ext cx="832689" cy="13302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72" name="Freeform 65"/>
            <p:cNvSpPr/>
            <p:nvPr/>
          </p:nvSpPr>
          <p:spPr>
            <a:xfrm rot="17316648" flipV="1">
              <a:off x="3382142" y="5326894"/>
              <a:ext cx="832689" cy="13302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73" name="Freeform 65"/>
            <p:cNvSpPr/>
            <p:nvPr/>
          </p:nvSpPr>
          <p:spPr>
            <a:xfrm rot="17316648" flipH="1">
              <a:off x="2472883" y="7452828"/>
              <a:ext cx="1294183" cy="13302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74" name="Freeform 65"/>
            <p:cNvSpPr/>
            <p:nvPr/>
          </p:nvSpPr>
          <p:spPr>
            <a:xfrm rot="4283352">
              <a:off x="3203910" y="7482232"/>
              <a:ext cx="1356234" cy="13302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75" name="Freeform 65"/>
            <p:cNvSpPr/>
            <p:nvPr/>
          </p:nvSpPr>
          <p:spPr>
            <a:xfrm rot="796285" flipH="1" flipV="1">
              <a:off x="2315306" y="6191705"/>
              <a:ext cx="492197" cy="64640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76" name="Freeform 65"/>
            <p:cNvSpPr/>
            <p:nvPr/>
          </p:nvSpPr>
          <p:spPr>
            <a:xfrm rot="20803715" flipV="1">
              <a:off x="4223592" y="6191705"/>
              <a:ext cx="492197" cy="64640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9725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 rot="433705">
            <a:off x="2338006" y="515215"/>
            <a:ext cx="274145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4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الخامس عشر</a:t>
            </a:r>
            <a:endParaRPr lang="ar-SY" sz="24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22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510776" y="1561836"/>
            <a:ext cx="3212739" cy="404986"/>
            <a:chOff x="3697261" y="1757192"/>
            <a:chExt cx="3173773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3697261" y="1757192"/>
              <a:ext cx="3173773" cy="32457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كيف تحد من تلوث الهواء الجوي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3870533" y="2145461"/>
              <a:ext cx="2921635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مجموعة 10"/>
          <p:cNvGrpSpPr/>
          <p:nvPr/>
        </p:nvGrpSpPr>
        <p:grpSpPr>
          <a:xfrm>
            <a:off x="893978" y="2097668"/>
            <a:ext cx="4919663" cy="2961100"/>
            <a:chOff x="521017" y="2125776"/>
            <a:chExt cx="5725387" cy="3446058"/>
          </a:xfrm>
        </p:grpSpPr>
        <p:sp>
          <p:nvSpPr>
            <p:cNvPr id="57" name="مستطيل مستدير الزوايا 56"/>
            <p:cNvSpPr/>
            <p:nvPr/>
          </p:nvSpPr>
          <p:spPr>
            <a:xfrm rot="5400000">
              <a:off x="548490" y="3996879"/>
              <a:ext cx="1419089" cy="1474036"/>
            </a:xfrm>
            <a:prstGeom prst="roundRect">
              <a:avLst>
                <a:gd name="adj" fmla="val 6310"/>
              </a:avLst>
            </a:prstGeom>
            <a:solidFill>
              <a:schemeClr val="bg1"/>
            </a:solidFill>
            <a:ln w="19050"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/>
            </a:p>
          </p:txBody>
        </p:sp>
        <p:grpSp>
          <p:nvGrpSpPr>
            <p:cNvPr id="2" name="مجموعة 1"/>
            <p:cNvGrpSpPr/>
            <p:nvPr/>
          </p:nvGrpSpPr>
          <p:grpSpPr>
            <a:xfrm>
              <a:off x="772303" y="4100368"/>
              <a:ext cx="955670" cy="1091564"/>
              <a:chOff x="879168" y="4177002"/>
              <a:chExt cx="872157" cy="996176"/>
            </a:xfrm>
          </p:grpSpPr>
          <p:pic>
            <p:nvPicPr>
              <p:cNvPr id="59" name="Picture 4" descr="نتيجة بحث الصور عن ‪rubbish burning clipart png‬‏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79168" y="4381676"/>
                <a:ext cx="394944" cy="749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نتيجة بحث الصور عن ‪rubbish burning clipart png‬‏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6437" y="4177002"/>
                <a:ext cx="524888" cy="99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مستطيل مستدير الزوايا 57"/>
            <p:cNvSpPr/>
            <p:nvPr/>
          </p:nvSpPr>
          <p:spPr>
            <a:xfrm rot="5400000">
              <a:off x="4799841" y="3996880"/>
              <a:ext cx="1419089" cy="1474036"/>
            </a:xfrm>
            <a:prstGeom prst="roundRect">
              <a:avLst>
                <a:gd name="adj" fmla="val 6310"/>
              </a:avLst>
            </a:prstGeom>
            <a:solidFill>
              <a:schemeClr val="bg1"/>
            </a:solidFill>
            <a:ln w="19050"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/>
            </a:p>
          </p:txBody>
        </p:sp>
        <p:pic>
          <p:nvPicPr>
            <p:cNvPr id="3074" name="Picture 2" descr="صورة ذات صلة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81" y="2125776"/>
              <a:ext cx="1418069" cy="1461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  <a:extLst/>
          </p:spPr>
        </p:pic>
        <p:pic>
          <p:nvPicPr>
            <p:cNvPr id="54" name="صورة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949" y="2127988"/>
              <a:ext cx="1418069" cy="14180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grpSp>
          <p:nvGrpSpPr>
            <p:cNvPr id="14" name="مجموعة 13"/>
            <p:cNvGrpSpPr/>
            <p:nvPr/>
          </p:nvGrpSpPr>
          <p:grpSpPr>
            <a:xfrm>
              <a:off x="4887450" y="3459649"/>
              <a:ext cx="1243872" cy="341712"/>
              <a:chOff x="896403" y="5046466"/>
              <a:chExt cx="1959540" cy="505362"/>
            </a:xfrm>
          </p:grpSpPr>
          <p:sp>
            <p:nvSpPr>
              <p:cNvPr id="15" name="مستطيل مستدير الزوايا 14"/>
              <p:cNvSpPr/>
              <p:nvPr/>
            </p:nvSpPr>
            <p:spPr>
              <a:xfrm>
                <a:off x="908845" y="5046466"/>
                <a:ext cx="1934656" cy="50536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16" name="مربع نص 15"/>
              <p:cNvSpPr txBox="1"/>
              <p:nvPr/>
            </p:nvSpPr>
            <p:spPr>
              <a:xfrm>
                <a:off x="896403" y="5068314"/>
                <a:ext cx="1959540" cy="40965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أدخنة المصانع</a:t>
                </a:r>
                <a:endParaRPr lang="ar-SY" sz="1200" dirty="0"/>
              </a:p>
            </p:txBody>
          </p:sp>
        </p:grpSp>
        <p:grpSp>
          <p:nvGrpSpPr>
            <p:cNvPr id="17" name="مجموعة 16"/>
            <p:cNvGrpSpPr/>
            <p:nvPr/>
          </p:nvGrpSpPr>
          <p:grpSpPr>
            <a:xfrm>
              <a:off x="4798308" y="5230122"/>
              <a:ext cx="1428710" cy="341712"/>
              <a:chOff x="750810" y="5046466"/>
              <a:chExt cx="2250725" cy="505362"/>
            </a:xfrm>
          </p:grpSpPr>
          <p:sp>
            <p:nvSpPr>
              <p:cNvPr id="18" name="مستطيل مستدير الزوايا 17"/>
              <p:cNvSpPr/>
              <p:nvPr/>
            </p:nvSpPr>
            <p:spPr>
              <a:xfrm>
                <a:off x="908845" y="5046466"/>
                <a:ext cx="1934656" cy="50536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20" name="مربع نص 19"/>
              <p:cNvSpPr txBox="1"/>
              <p:nvPr/>
            </p:nvSpPr>
            <p:spPr>
              <a:xfrm>
                <a:off x="750810" y="5068314"/>
                <a:ext cx="2250725" cy="47675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عوادم السيارات</a:t>
                </a:r>
                <a:endParaRPr lang="ar-SY" sz="1200" dirty="0"/>
              </a:p>
            </p:txBody>
          </p:sp>
        </p:grpSp>
        <p:grpSp>
          <p:nvGrpSpPr>
            <p:cNvPr id="21" name="مجموعة 20"/>
            <p:cNvGrpSpPr/>
            <p:nvPr/>
          </p:nvGrpSpPr>
          <p:grpSpPr>
            <a:xfrm>
              <a:off x="628202" y="5226767"/>
              <a:ext cx="1243872" cy="341712"/>
              <a:chOff x="896403" y="5046466"/>
              <a:chExt cx="1959540" cy="505362"/>
            </a:xfrm>
          </p:grpSpPr>
          <p:sp>
            <p:nvSpPr>
              <p:cNvPr id="22" name="مستطيل مستدير الزوايا 21"/>
              <p:cNvSpPr/>
              <p:nvPr/>
            </p:nvSpPr>
            <p:spPr>
              <a:xfrm>
                <a:off x="908845" y="5046466"/>
                <a:ext cx="1934656" cy="50536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23" name="مربع نص 22"/>
              <p:cNvSpPr txBox="1"/>
              <p:nvPr/>
            </p:nvSpPr>
            <p:spPr>
              <a:xfrm>
                <a:off x="896403" y="5068314"/>
                <a:ext cx="1959540" cy="40965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حرق النفايات</a:t>
                </a:r>
                <a:endParaRPr lang="ar-SY" sz="1200" dirty="0"/>
              </a:p>
            </p:txBody>
          </p:sp>
        </p:grpSp>
        <p:grpSp>
          <p:nvGrpSpPr>
            <p:cNvPr id="24" name="مجموعة 23"/>
            <p:cNvGrpSpPr/>
            <p:nvPr/>
          </p:nvGrpSpPr>
          <p:grpSpPr>
            <a:xfrm>
              <a:off x="630680" y="3464304"/>
              <a:ext cx="1243872" cy="341712"/>
              <a:chOff x="896403" y="5046466"/>
              <a:chExt cx="1959540" cy="505362"/>
            </a:xfrm>
          </p:grpSpPr>
          <p:sp>
            <p:nvSpPr>
              <p:cNvPr id="25" name="مستطيل مستدير الزوايا 24"/>
              <p:cNvSpPr/>
              <p:nvPr/>
            </p:nvSpPr>
            <p:spPr>
              <a:xfrm>
                <a:off x="908845" y="5046466"/>
                <a:ext cx="1934656" cy="50536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26" name="مربع نص 25"/>
              <p:cNvSpPr txBox="1"/>
              <p:nvPr/>
            </p:nvSpPr>
            <p:spPr>
              <a:xfrm>
                <a:off x="896403" y="5068314"/>
                <a:ext cx="1959540" cy="40965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معطرات الجو</a:t>
                </a:r>
                <a:endParaRPr lang="ar-SY" sz="1200" dirty="0"/>
              </a:p>
            </p:txBody>
          </p:sp>
        </p:grpSp>
        <p:grpSp>
          <p:nvGrpSpPr>
            <p:cNvPr id="51" name="مجموعة 50"/>
            <p:cNvGrpSpPr/>
            <p:nvPr/>
          </p:nvGrpSpPr>
          <p:grpSpPr>
            <a:xfrm>
              <a:off x="2445742" y="3514097"/>
              <a:ext cx="1821797" cy="703270"/>
              <a:chOff x="2552281" y="5506588"/>
              <a:chExt cx="1516897" cy="613516"/>
            </a:xfrm>
          </p:grpSpPr>
          <p:sp>
            <p:nvSpPr>
              <p:cNvPr id="52" name="مستطيل مستدير الزوايا 51"/>
              <p:cNvSpPr/>
              <p:nvPr/>
            </p:nvSpPr>
            <p:spPr>
              <a:xfrm>
                <a:off x="2552281" y="5506588"/>
                <a:ext cx="1516897" cy="613516"/>
              </a:xfrm>
              <a:prstGeom prst="roundRect">
                <a:avLst>
                  <a:gd name="adj" fmla="val 31505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53" name="مربع نص 52"/>
              <p:cNvSpPr txBox="1"/>
              <p:nvPr/>
            </p:nvSpPr>
            <p:spPr>
              <a:xfrm>
                <a:off x="2552281" y="5538539"/>
                <a:ext cx="1509248" cy="5312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400" dirty="0"/>
                  <a:t>من مسببات تلوث الهواء الجوي</a:t>
                </a:r>
              </a:p>
            </p:txBody>
          </p:sp>
        </p:grpSp>
        <p:pic>
          <p:nvPicPr>
            <p:cNvPr id="56" name="Picture 2" descr="نتيجة بحث الصور عن ‪Car fumes clipart png‬‏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36234" y="4471929"/>
              <a:ext cx="1390784" cy="560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Freeform 65"/>
            <p:cNvSpPr/>
            <p:nvPr/>
          </p:nvSpPr>
          <p:spPr>
            <a:xfrm rot="19560928" flipV="1">
              <a:off x="3282558" y="3033998"/>
              <a:ext cx="1591189" cy="13302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" name="Freeform 65"/>
            <p:cNvSpPr/>
            <p:nvPr/>
          </p:nvSpPr>
          <p:spPr>
            <a:xfrm rot="2039072" flipH="1" flipV="1">
              <a:off x="1896337" y="3033998"/>
              <a:ext cx="1591189" cy="13302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" name="مجموعة 2"/>
            <p:cNvGrpSpPr/>
            <p:nvPr/>
          </p:nvGrpSpPr>
          <p:grpSpPr>
            <a:xfrm flipV="1">
              <a:off x="1896337" y="4554171"/>
              <a:ext cx="2977410" cy="133029"/>
              <a:chOff x="1896337" y="4353783"/>
              <a:chExt cx="2977410" cy="133029"/>
            </a:xfrm>
          </p:grpSpPr>
          <p:sp>
            <p:nvSpPr>
              <p:cNvPr id="62" name="Freeform 65"/>
              <p:cNvSpPr/>
              <p:nvPr/>
            </p:nvSpPr>
            <p:spPr>
              <a:xfrm rot="19560928" flipV="1">
                <a:off x="3282558" y="4353783"/>
                <a:ext cx="1591189" cy="133029"/>
              </a:xfrm>
              <a:custGeom>
                <a:avLst/>
                <a:gdLst>
                  <a:gd name="connsiteX0" fmla="*/ 0 w 9372600"/>
                  <a:gd name="connsiteY0" fmla="*/ 1555682 h 1555682"/>
                  <a:gd name="connsiteX1" fmla="*/ 2943225 w 9372600"/>
                  <a:gd name="connsiteY1" fmla="*/ 12632 h 1555682"/>
                  <a:gd name="connsiteX2" fmla="*/ 7343775 w 9372600"/>
                  <a:gd name="connsiteY2" fmla="*/ 784157 h 1555682"/>
                  <a:gd name="connsiteX3" fmla="*/ 9372600 w 9372600"/>
                  <a:gd name="connsiteY3" fmla="*/ 41207 h 1555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2600" h="1555682">
                    <a:moveTo>
                      <a:pt x="0" y="1555682"/>
                    </a:moveTo>
                    <a:cubicBezTo>
                      <a:pt x="859631" y="848450"/>
                      <a:pt x="1719263" y="141219"/>
                      <a:pt x="2943225" y="12632"/>
                    </a:cubicBezTo>
                    <a:cubicBezTo>
                      <a:pt x="4167187" y="-115955"/>
                      <a:pt x="6272213" y="779395"/>
                      <a:pt x="7343775" y="784157"/>
                    </a:cubicBezTo>
                    <a:cubicBezTo>
                      <a:pt x="8415337" y="788919"/>
                      <a:pt x="8893968" y="415063"/>
                      <a:pt x="9372600" y="41207"/>
                    </a:cubicBezTo>
                  </a:path>
                </a:pathLst>
              </a:custGeom>
              <a:noFill/>
              <a:ln w="6350">
                <a:solidFill>
                  <a:srgbClr val="3E8C12"/>
                </a:solidFill>
                <a:prstDash val="dash"/>
                <a:headEnd type="oval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3" name="Freeform 65"/>
              <p:cNvSpPr/>
              <p:nvPr/>
            </p:nvSpPr>
            <p:spPr>
              <a:xfrm rot="2039072" flipH="1" flipV="1">
                <a:off x="1896337" y="4353783"/>
                <a:ext cx="1591189" cy="133029"/>
              </a:xfrm>
              <a:custGeom>
                <a:avLst/>
                <a:gdLst>
                  <a:gd name="connsiteX0" fmla="*/ 0 w 9372600"/>
                  <a:gd name="connsiteY0" fmla="*/ 1555682 h 1555682"/>
                  <a:gd name="connsiteX1" fmla="*/ 2943225 w 9372600"/>
                  <a:gd name="connsiteY1" fmla="*/ 12632 h 1555682"/>
                  <a:gd name="connsiteX2" fmla="*/ 7343775 w 9372600"/>
                  <a:gd name="connsiteY2" fmla="*/ 784157 h 1555682"/>
                  <a:gd name="connsiteX3" fmla="*/ 9372600 w 9372600"/>
                  <a:gd name="connsiteY3" fmla="*/ 41207 h 1555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2600" h="1555682">
                    <a:moveTo>
                      <a:pt x="0" y="1555682"/>
                    </a:moveTo>
                    <a:cubicBezTo>
                      <a:pt x="859631" y="848450"/>
                      <a:pt x="1719263" y="141219"/>
                      <a:pt x="2943225" y="12632"/>
                    </a:cubicBezTo>
                    <a:cubicBezTo>
                      <a:pt x="4167187" y="-115955"/>
                      <a:pt x="6272213" y="779395"/>
                      <a:pt x="7343775" y="784157"/>
                    </a:cubicBezTo>
                    <a:cubicBezTo>
                      <a:pt x="8415337" y="788919"/>
                      <a:pt x="8893968" y="415063"/>
                      <a:pt x="9372600" y="41207"/>
                    </a:cubicBezTo>
                  </a:path>
                </a:pathLst>
              </a:custGeom>
              <a:noFill/>
              <a:ln w="6350">
                <a:solidFill>
                  <a:srgbClr val="3E8C12"/>
                </a:solidFill>
                <a:prstDash val="dash"/>
                <a:headEnd type="oval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grpSp>
        <p:nvGrpSpPr>
          <p:cNvPr id="31" name="مجموعة 30"/>
          <p:cNvGrpSpPr/>
          <p:nvPr/>
        </p:nvGrpSpPr>
        <p:grpSpPr>
          <a:xfrm>
            <a:off x="308933" y="4736888"/>
            <a:ext cx="6122757" cy="4603945"/>
            <a:chOff x="308933" y="4763164"/>
            <a:chExt cx="6122757" cy="4603945"/>
          </a:xfrm>
        </p:grpSpPr>
        <p:pic>
          <p:nvPicPr>
            <p:cNvPr id="1034" name="Picture 10" descr="نتيجة بحث الصور عن ترشيد الاستهلاك من الماء والكهرباء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803" y="5368822"/>
              <a:ext cx="1348122" cy="11656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  <a:extLst/>
          </p:spPr>
        </p:pic>
        <p:pic>
          <p:nvPicPr>
            <p:cNvPr id="1030" name="Picture 6" descr="نتيجة بحث الصور عن بنزين خالي من الرصاص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2"/>
            <a:stretch/>
          </p:blipFill>
          <p:spPr bwMode="auto">
            <a:xfrm>
              <a:off x="2720509" y="7836492"/>
              <a:ext cx="1266598" cy="12015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  <a:extLst/>
          </p:spPr>
        </p:pic>
        <p:sp>
          <p:nvSpPr>
            <p:cNvPr id="65" name="مستطيل مستدير الزوايا 64"/>
            <p:cNvSpPr/>
            <p:nvPr/>
          </p:nvSpPr>
          <p:spPr>
            <a:xfrm rot="5400000">
              <a:off x="2736386" y="4739557"/>
              <a:ext cx="1219383" cy="1266597"/>
            </a:xfrm>
            <a:prstGeom prst="roundRect">
              <a:avLst>
                <a:gd name="adj" fmla="val 6310"/>
              </a:avLst>
            </a:prstGeom>
            <a:solidFill>
              <a:schemeClr val="bg1"/>
            </a:solidFill>
            <a:ln w="19050"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/>
            </a:p>
          </p:txBody>
        </p:sp>
        <p:grpSp>
          <p:nvGrpSpPr>
            <p:cNvPr id="27" name="مجموعة 26"/>
            <p:cNvGrpSpPr/>
            <p:nvPr/>
          </p:nvGrpSpPr>
          <p:grpSpPr>
            <a:xfrm>
              <a:off x="2559160" y="6763901"/>
              <a:ext cx="1589300" cy="611464"/>
              <a:chOff x="2552281" y="5417192"/>
              <a:chExt cx="1516897" cy="702912"/>
            </a:xfrm>
          </p:grpSpPr>
          <p:sp>
            <p:nvSpPr>
              <p:cNvPr id="28" name="مستطيل مستدير الزوايا 27"/>
              <p:cNvSpPr/>
              <p:nvPr/>
            </p:nvSpPr>
            <p:spPr>
              <a:xfrm>
                <a:off x="2552281" y="5506588"/>
                <a:ext cx="1516897" cy="613516"/>
              </a:xfrm>
              <a:prstGeom prst="roundRect">
                <a:avLst>
                  <a:gd name="adj" fmla="val 31505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29" name="مربع نص 28"/>
              <p:cNvSpPr txBox="1"/>
              <p:nvPr/>
            </p:nvSpPr>
            <p:spPr>
              <a:xfrm>
                <a:off x="2552281" y="5417192"/>
                <a:ext cx="1509248" cy="5385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>
                  <a:lnSpc>
                    <a:spcPct val="150000"/>
                  </a:lnSpc>
                </a:pPr>
                <a:r>
                  <a:rPr lang="ar-SY" sz="1200" dirty="0" smtClean="0"/>
                  <a:t>الطرق المستخدمة للحد من التلوث  البيئي</a:t>
                </a:r>
              </a:p>
            </p:txBody>
          </p:sp>
        </p:grpSp>
        <p:grpSp>
          <p:nvGrpSpPr>
            <p:cNvPr id="36" name="مجموعة 35"/>
            <p:cNvGrpSpPr/>
            <p:nvPr/>
          </p:nvGrpSpPr>
          <p:grpSpPr>
            <a:xfrm>
              <a:off x="2528971" y="8884846"/>
              <a:ext cx="1655337" cy="482263"/>
              <a:chOff x="896404" y="5046466"/>
              <a:chExt cx="1959541" cy="511537"/>
            </a:xfrm>
          </p:grpSpPr>
          <p:sp>
            <p:nvSpPr>
              <p:cNvPr id="37" name="مستطيل مستدير الزوايا 36"/>
              <p:cNvSpPr/>
              <p:nvPr/>
            </p:nvSpPr>
            <p:spPr>
              <a:xfrm>
                <a:off x="908845" y="5046466"/>
                <a:ext cx="1934656" cy="50536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38" name="مربع نص 37"/>
              <p:cNvSpPr txBox="1"/>
              <p:nvPr/>
            </p:nvSpPr>
            <p:spPr>
              <a:xfrm>
                <a:off x="896404" y="5068314"/>
                <a:ext cx="1959541" cy="4896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استخدام البنزين الخالي من الرصاص</a:t>
                </a:r>
                <a:endParaRPr lang="ar-SY" sz="1200" dirty="0"/>
              </a:p>
            </p:txBody>
          </p:sp>
        </p:grpSp>
        <p:grpSp>
          <p:nvGrpSpPr>
            <p:cNvPr id="39" name="مجموعة 38"/>
            <p:cNvGrpSpPr/>
            <p:nvPr/>
          </p:nvGrpSpPr>
          <p:grpSpPr>
            <a:xfrm>
              <a:off x="2518411" y="5922122"/>
              <a:ext cx="1655337" cy="482263"/>
              <a:chOff x="896404" y="5046466"/>
              <a:chExt cx="1959541" cy="511537"/>
            </a:xfrm>
          </p:grpSpPr>
          <p:sp>
            <p:nvSpPr>
              <p:cNvPr id="40" name="مستطيل مستدير الزوايا 39"/>
              <p:cNvSpPr/>
              <p:nvPr/>
            </p:nvSpPr>
            <p:spPr>
              <a:xfrm>
                <a:off x="908845" y="5046466"/>
                <a:ext cx="1934656" cy="50536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41" name="مربع نص 40"/>
              <p:cNvSpPr txBox="1"/>
              <p:nvPr/>
            </p:nvSpPr>
            <p:spPr>
              <a:xfrm>
                <a:off x="896404" y="5068314"/>
                <a:ext cx="1959541" cy="4896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رمي النفايات في الأماكن المخصصة لها</a:t>
                </a:r>
                <a:endParaRPr lang="ar-SY" sz="1200" dirty="0"/>
              </a:p>
            </p:txBody>
          </p:sp>
        </p:grpSp>
        <p:sp>
          <p:nvSpPr>
            <p:cNvPr id="67" name="مستطيل مستدير الزوايا 66"/>
            <p:cNvSpPr/>
            <p:nvPr/>
          </p:nvSpPr>
          <p:spPr>
            <a:xfrm rot="5400000">
              <a:off x="517573" y="5271491"/>
              <a:ext cx="1219383" cy="1266597"/>
            </a:xfrm>
            <a:prstGeom prst="roundRect">
              <a:avLst>
                <a:gd name="adj" fmla="val 6310"/>
              </a:avLst>
            </a:prstGeom>
            <a:solidFill>
              <a:schemeClr val="bg1"/>
            </a:solidFill>
            <a:ln w="19050"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/>
            </a:p>
          </p:txBody>
        </p:sp>
        <p:sp>
          <p:nvSpPr>
            <p:cNvPr id="69" name="مستطيل مستدير الزوايا 68"/>
            <p:cNvSpPr/>
            <p:nvPr/>
          </p:nvSpPr>
          <p:spPr>
            <a:xfrm rot="5400000">
              <a:off x="4937173" y="7161251"/>
              <a:ext cx="1219383" cy="1266597"/>
            </a:xfrm>
            <a:prstGeom prst="roundRect">
              <a:avLst>
                <a:gd name="adj" fmla="val 6310"/>
              </a:avLst>
            </a:prstGeom>
            <a:solidFill>
              <a:schemeClr val="bg1"/>
            </a:solidFill>
            <a:ln w="19050"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/>
            </a:p>
          </p:txBody>
        </p:sp>
        <p:pic>
          <p:nvPicPr>
            <p:cNvPr id="1028" name="Picture 4" descr="صورة ذات صلة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093" y="5332689"/>
              <a:ext cx="1129246" cy="473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صورة ذات صلة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089" y="4846572"/>
              <a:ext cx="561439" cy="51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صورة ذات صلة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36" y="5460438"/>
              <a:ext cx="1025855" cy="937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مجموعة 44"/>
            <p:cNvGrpSpPr/>
            <p:nvPr/>
          </p:nvGrpSpPr>
          <p:grpSpPr>
            <a:xfrm>
              <a:off x="308933" y="6445123"/>
              <a:ext cx="1655337" cy="476441"/>
              <a:chOff x="896404" y="5046466"/>
              <a:chExt cx="1959541" cy="505362"/>
            </a:xfrm>
          </p:grpSpPr>
          <p:sp>
            <p:nvSpPr>
              <p:cNvPr id="46" name="مستطيل مستدير الزوايا 45"/>
              <p:cNvSpPr/>
              <p:nvPr/>
            </p:nvSpPr>
            <p:spPr>
              <a:xfrm>
                <a:off x="908845" y="5046466"/>
                <a:ext cx="1934656" cy="50536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47" name="مربع نص 46"/>
              <p:cNvSpPr txBox="1"/>
              <p:nvPr/>
            </p:nvSpPr>
            <p:spPr>
              <a:xfrm>
                <a:off x="896404" y="5168117"/>
                <a:ext cx="1959541" cy="29381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إعادة التدوير</a:t>
                </a:r>
                <a:endParaRPr lang="ar-SY" sz="1200" dirty="0"/>
              </a:p>
            </p:txBody>
          </p:sp>
        </p:grpSp>
        <p:sp>
          <p:nvSpPr>
            <p:cNvPr id="101" name="Freeform 65"/>
            <p:cNvSpPr/>
            <p:nvPr/>
          </p:nvSpPr>
          <p:spPr>
            <a:xfrm rot="15991918" flipV="1">
              <a:off x="3150819" y="6607767"/>
              <a:ext cx="420934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" name="Freeform 65"/>
            <p:cNvSpPr/>
            <p:nvPr/>
          </p:nvSpPr>
          <p:spPr>
            <a:xfrm rot="5608082">
              <a:off x="3136950" y="7584527"/>
              <a:ext cx="450458" cy="45719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0" name="مجموعة 29"/>
            <p:cNvGrpSpPr/>
            <p:nvPr/>
          </p:nvGrpSpPr>
          <p:grpSpPr>
            <a:xfrm>
              <a:off x="337814" y="7192191"/>
              <a:ext cx="1655337" cy="1529104"/>
              <a:chOff x="337814" y="7192191"/>
              <a:chExt cx="1655337" cy="1529104"/>
            </a:xfrm>
          </p:grpSpPr>
          <p:sp>
            <p:nvSpPr>
              <p:cNvPr id="68" name="مستطيل مستدير الزوايا 67"/>
              <p:cNvSpPr/>
              <p:nvPr/>
            </p:nvSpPr>
            <p:spPr>
              <a:xfrm rot="5400000">
                <a:off x="555789" y="7168584"/>
                <a:ext cx="1219383" cy="1266597"/>
              </a:xfrm>
              <a:prstGeom prst="roundRect">
                <a:avLst>
                  <a:gd name="adj" fmla="val 6310"/>
                </a:avLst>
              </a:prstGeom>
              <a:solidFill>
                <a:schemeClr val="bg1"/>
              </a:solidFill>
              <a:ln w="19050"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 dirty="0"/>
              </a:p>
            </p:txBody>
          </p:sp>
          <p:grpSp>
            <p:nvGrpSpPr>
              <p:cNvPr id="42" name="مجموعة 41"/>
              <p:cNvGrpSpPr/>
              <p:nvPr/>
            </p:nvGrpSpPr>
            <p:grpSpPr>
              <a:xfrm>
                <a:off x="337814" y="8244854"/>
                <a:ext cx="1655337" cy="476441"/>
                <a:chOff x="896404" y="5046466"/>
                <a:chExt cx="1959541" cy="505362"/>
              </a:xfrm>
            </p:grpSpPr>
            <p:sp>
              <p:nvSpPr>
                <p:cNvPr id="43" name="مستطيل مستدير الزوايا 42"/>
                <p:cNvSpPr/>
                <p:nvPr/>
              </p:nvSpPr>
              <p:spPr>
                <a:xfrm>
                  <a:off x="908845" y="5046466"/>
                  <a:ext cx="1934656" cy="505362"/>
                </a:xfrm>
                <a:prstGeom prst="roundRect">
                  <a:avLst>
                    <a:gd name="adj" fmla="val 12682"/>
                  </a:avLst>
                </a:prstGeom>
                <a:solidFill>
                  <a:schemeClr val="bg1"/>
                </a:solidFill>
                <a:ln>
                  <a:solidFill>
                    <a:srgbClr val="52BA1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Y" sz="1600" dirty="0" smtClean="0"/>
                    <a:t>   </a:t>
                  </a:r>
                  <a:endParaRPr lang="ar-SY" sz="1600" dirty="0"/>
                </a:p>
              </p:txBody>
            </p:sp>
            <p:sp>
              <p:nvSpPr>
                <p:cNvPr id="44" name="مربع نص 43"/>
                <p:cNvSpPr txBox="1"/>
                <p:nvPr/>
              </p:nvSpPr>
              <p:spPr>
                <a:xfrm>
                  <a:off x="896404" y="5168117"/>
                  <a:ext cx="1959541" cy="293813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>
                  <a:defPPr>
                    <a:defRPr lang="ar-SY"/>
                  </a:defPPr>
                  <a:lvl1pPr rtl="0">
                    <a:defRPr>
                      <a:latin typeface="Al-Jazeera-Arabic-Regular" panose="01000500000000020006" pitchFamily="2" charset="-78"/>
                      <a:cs typeface="Al-Jazeera-Arabic-Regular" panose="01000500000000020006" pitchFamily="2" charset="-78"/>
                    </a:defRPr>
                  </a:lvl1pPr>
                </a:lstStyle>
                <a:p>
                  <a:pPr algn="ctr"/>
                  <a:r>
                    <a:rPr lang="ar-SY" sz="1200" dirty="0" smtClean="0"/>
                    <a:t>منع حريق النفايات</a:t>
                  </a:r>
                  <a:endParaRPr lang="ar-SY" sz="1200" dirty="0"/>
                </a:p>
              </p:txBody>
            </p:sp>
          </p:grpSp>
          <p:pic>
            <p:nvPicPr>
              <p:cNvPr id="104" name="Picture 4" descr="نتيجة بحث الصور عن ‪rubbish burning clipart png‬‏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643" y="7256708"/>
                <a:ext cx="494209" cy="93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ضرب 12"/>
              <p:cNvSpPr/>
              <p:nvPr/>
            </p:nvSpPr>
            <p:spPr>
              <a:xfrm>
                <a:off x="455446" y="7206512"/>
                <a:ext cx="1308909" cy="1308909"/>
              </a:xfrm>
              <a:prstGeom prst="mathMultiply">
                <a:avLst>
                  <a:gd name="adj1" fmla="val 241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6" name="Freeform 65"/>
            <p:cNvSpPr/>
            <p:nvPr/>
          </p:nvSpPr>
          <p:spPr>
            <a:xfrm rot="8881199" flipV="1">
              <a:off x="1757392" y="7420303"/>
              <a:ext cx="849934" cy="72518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" name="Freeform 65"/>
            <p:cNvSpPr/>
            <p:nvPr/>
          </p:nvSpPr>
          <p:spPr>
            <a:xfrm rot="12718801" flipH="1" flipV="1">
              <a:off x="4122075" y="7420301"/>
              <a:ext cx="849934" cy="72518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" name="Freeform 65"/>
            <p:cNvSpPr/>
            <p:nvPr/>
          </p:nvSpPr>
          <p:spPr>
            <a:xfrm rot="13416350">
              <a:off x="1643352" y="6515885"/>
              <a:ext cx="1055433" cy="132331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1" name="Freeform 65"/>
            <p:cNvSpPr/>
            <p:nvPr/>
          </p:nvSpPr>
          <p:spPr>
            <a:xfrm rot="8183650" flipH="1">
              <a:off x="4015454" y="6541188"/>
              <a:ext cx="985559" cy="123570"/>
            </a:xfrm>
            <a:custGeom>
              <a:avLst/>
              <a:gdLst>
                <a:gd name="connsiteX0" fmla="*/ 0 w 9372600"/>
                <a:gd name="connsiteY0" fmla="*/ 1555682 h 1555682"/>
                <a:gd name="connsiteX1" fmla="*/ 2943225 w 9372600"/>
                <a:gd name="connsiteY1" fmla="*/ 12632 h 1555682"/>
                <a:gd name="connsiteX2" fmla="*/ 7343775 w 9372600"/>
                <a:gd name="connsiteY2" fmla="*/ 784157 h 1555682"/>
                <a:gd name="connsiteX3" fmla="*/ 9372600 w 9372600"/>
                <a:gd name="connsiteY3" fmla="*/ 41207 h 155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600" h="1555682">
                  <a:moveTo>
                    <a:pt x="0" y="1555682"/>
                  </a:moveTo>
                  <a:cubicBezTo>
                    <a:pt x="859631" y="848450"/>
                    <a:pt x="1719263" y="141219"/>
                    <a:pt x="2943225" y="12632"/>
                  </a:cubicBezTo>
                  <a:cubicBezTo>
                    <a:pt x="4167187" y="-115955"/>
                    <a:pt x="6272213" y="779395"/>
                    <a:pt x="7343775" y="784157"/>
                  </a:cubicBezTo>
                  <a:cubicBezTo>
                    <a:pt x="8415337" y="788919"/>
                    <a:pt x="8893968" y="415063"/>
                    <a:pt x="9372600" y="41207"/>
                  </a:cubicBezTo>
                </a:path>
              </a:pathLst>
            </a:custGeom>
            <a:noFill/>
            <a:ln w="6350">
              <a:solidFill>
                <a:srgbClr val="3E8C12"/>
              </a:solidFill>
              <a:prstDash val="dash"/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3" name="مجموعة 32"/>
            <p:cNvGrpSpPr/>
            <p:nvPr/>
          </p:nvGrpSpPr>
          <p:grpSpPr>
            <a:xfrm>
              <a:off x="4703957" y="6458544"/>
              <a:ext cx="1655337" cy="476441"/>
              <a:chOff x="896403" y="5046466"/>
              <a:chExt cx="1959540" cy="505362"/>
            </a:xfrm>
          </p:grpSpPr>
          <p:sp>
            <p:nvSpPr>
              <p:cNvPr id="34" name="مستطيل مستدير الزوايا 33"/>
              <p:cNvSpPr/>
              <p:nvPr/>
            </p:nvSpPr>
            <p:spPr>
              <a:xfrm>
                <a:off x="908845" y="5046466"/>
                <a:ext cx="1934656" cy="50536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35" name="مربع نص 34"/>
              <p:cNvSpPr txBox="1"/>
              <p:nvPr/>
            </p:nvSpPr>
            <p:spPr>
              <a:xfrm>
                <a:off x="896403" y="5068314"/>
                <a:ext cx="1959540" cy="48164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ترشيد الاستهلاك من الماء والكهرباء </a:t>
                </a:r>
                <a:endParaRPr lang="ar-SY" sz="1200" dirty="0"/>
              </a:p>
            </p:txBody>
          </p:sp>
        </p:grpSp>
        <p:pic>
          <p:nvPicPr>
            <p:cNvPr id="1032" name="Picture 8" descr="صورة ذات صلة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205" y="7192191"/>
              <a:ext cx="1288481" cy="11377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  <a:extLst/>
          </p:spPr>
        </p:pic>
        <p:grpSp>
          <p:nvGrpSpPr>
            <p:cNvPr id="48" name="مجموعة 47"/>
            <p:cNvGrpSpPr/>
            <p:nvPr/>
          </p:nvGrpSpPr>
          <p:grpSpPr>
            <a:xfrm>
              <a:off x="4662038" y="8279497"/>
              <a:ext cx="1769652" cy="476441"/>
              <a:chOff x="828742" y="5046466"/>
              <a:chExt cx="2094863" cy="505362"/>
            </a:xfrm>
          </p:grpSpPr>
          <p:sp>
            <p:nvSpPr>
              <p:cNvPr id="49" name="مستطيل مستدير الزوايا 48"/>
              <p:cNvSpPr/>
              <p:nvPr/>
            </p:nvSpPr>
            <p:spPr>
              <a:xfrm>
                <a:off x="908845" y="5046466"/>
                <a:ext cx="1934656" cy="505362"/>
              </a:xfrm>
              <a:prstGeom prst="roundRect">
                <a:avLst>
                  <a:gd name="adj" fmla="val 12682"/>
                </a:avLst>
              </a:prstGeom>
              <a:solidFill>
                <a:schemeClr val="bg1"/>
              </a:solidFill>
              <a:ln>
                <a:solidFill>
                  <a:srgbClr val="52BA1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Y" sz="1600" dirty="0" smtClean="0"/>
                  <a:t>   </a:t>
                </a:r>
                <a:endParaRPr lang="ar-SY" sz="1600" dirty="0"/>
              </a:p>
            </p:txBody>
          </p:sp>
          <p:sp>
            <p:nvSpPr>
              <p:cNvPr id="50" name="مربع نص 49"/>
              <p:cNvSpPr txBox="1"/>
              <p:nvPr/>
            </p:nvSpPr>
            <p:spPr>
              <a:xfrm>
                <a:off x="828742" y="5049433"/>
                <a:ext cx="2094863" cy="48968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ctr"/>
                <a:r>
                  <a:rPr lang="ar-SY" sz="1200" dirty="0" smtClean="0"/>
                  <a:t>مشروع مراقبة الملوثات (محطات رصد جودة الهواء)</a:t>
                </a:r>
                <a:endParaRPr lang="ar-SY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28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2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11" name="مجموعة 10"/>
          <p:cNvGrpSpPr/>
          <p:nvPr/>
        </p:nvGrpSpPr>
        <p:grpSpPr>
          <a:xfrm>
            <a:off x="2376489" y="596843"/>
            <a:ext cx="2105022" cy="437978"/>
            <a:chOff x="2376491" y="6043313"/>
            <a:chExt cx="2105022" cy="437978"/>
          </a:xfrm>
        </p:grpSpPr>
        <p:sp>
          <p:nvSpPr>
            <p:cNvPr id="12" name="مستطيل مستدير الزوايا 11"/>
            <p:cNvSpPr/>
            <p:nvPr/>
          </p:nvSpPr>
          <p:spPr>
            <a:xfrm>
              <a:off x="2376491" y="6043313"/>
              <a:ext cx="2105022" cy="437978"/>
            </a:xfrm>
            <a:prstGeom prst="roundRect">
              <a:avLst/>
            </a:prstGeom>
            <a:solidFill>
              <a:srgbClr val="52BA1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2483068" y="6093029"/>
              <a:ext cx="1891865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6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خريطة دولة الكويت</a:t>
              </a:r>
              <a:endParaRPr lang="ar-SY" sz="16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6" name="مجموعة 85"/>
          <p:cNvGrpSpPr/>
          <p:nvPr/>
        </p:nvGrpSpPr>
        <p:grpSpPr>
          <a:xfrm>
            <a:off x="972320" y="7108627"/>
            <a:ext cx="4731548" cy="1927528"/>
            <a:chOff x="1173952" y="6930723"/>
            <a:chExt cx="4731548" cy="1927528"/>
          </a:xfrm>
        </p:grpSpPr>
        <p:sp>
          <p:nvSpPr>
            <p:cNvPr id="82" name="مستطيل مستدير الزوايا 81"/>
            <p:cNvSpPr/>
            <p:nvPr/>
          </p:nvSpPr>
          <p:spPr>
            <a:xfrm>
              <a:off x="1173952" y="6930723"/>
              <a:ext cx="4731548" cy="1927528"/>
            </a:xfrm>
            <a:prstGeom prst="roundRect">
              <a:avLst>
                <a:gd name="adj" fmla="val 8869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grpSp>
          <p:nvGrpSpPr>
            <p:cNvPr id="81" name="مجموعة 80"/>
            <p:cNvGrpSpPr/>
            <p:nvPr/>
          </p:nvGrpSpPr>
          <p:grpSpPr>
            <a:xfrm>
              <a:off x="1173952" y="7026297"/>
              <a:ext cx="4510091" cy="1708160"/>
              <a:chOff x="1457325" y="6619897"/>
              <a:chExt cx="4510091" cy="1708160"/>
            </a:xfrm>
          </p:grpSpPr>
          <p:sp>
            <p:nvSpPr>
              <p:cNvPr id="40" name="مربع نص 39"/>
              <p:cNvSpPr txBox="1"/>
              <p:nvPr/>
            </p:nvSpPr>
            <p:spPr>
              <a:xfrm>
                <a:off x="4191000" y="6619897"/>
                <a:ext cx="1568722" cy="17081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ar-SY"/>
                </a:defPPr>
                <a:lvl1pPr rtl="0">
                  <a:defRPr>
                    <a:latin typeface="Al-Jazeera-Arabic-Regular" panose="01000500000000020006" pitchFamily="2" charset="-78"/>
                    <a:cs typeface="Al-Jazeera-Arabic-Regular" panose="01000500000000020006" pitchFamily="2" charset="-78"/>
                  </a:defRPr>
                </a:lvl1pPr>
              </a:lstStyle>
              <a:p>
                <a:pPr algn="r">
                  <a:lnSpc>
                    <a:spcPct val="150000"/>
                  </a:lnSpc>
                </a:pPr>
                <a:r>
                  <a:rPr lang="ar-SY" sz="1400" dirty="0" smtClean="0"/>
                  <a:t>جبال الزور.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ar-SY" sz="1400" dirty="0" smtClean="0"/>
                  <a:t>وادي الباطن.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ar-SY" sz="1400" dirty="0" smtClean="0"/>
                  <a:t>كراع المرو.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ar-SY" sz="1400" dirty="0" smtClean="0"/>
                  <a:t>منخفض الروضتين.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ar-SY" sz="1400" dirty="0" smtClean="0"/>
                  <a:t>منخفض أم العيش.</a:t>
                </a:r>
              </a:p>
            </p:txBody>
          </p:sp>
          <p:grpSp>
            <p:nvGrpSpPr>
              <p:cNvPr id="41" name="مجموعة 40"/>
              <p:cNvGrpSpPr/>
              <p:nvPr/>
            </p:nvGrpSpPr>
            <p:grpSpPr>
              <a:xfrm>
                <a:off x="5741321" y="6727101"/>
                <a:ext cx="226095" cy="307777"/>
                <a:chOff x="6480296" y="7506549"/>
                <a:chExt cx="449337" cy="611667"/>
              </a:xfrm>
            </p:grpSpPr>
            <p:sp>
              <p:nvSpPr>
                <p:cNvPr id="42" name="شكل بيضاوي 41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endParaRPr lang="ar-SY" sz="1600"/>
                </a:p>
              </p:txBody>
            </p:sp>
            <p:sp>
              <p:nvSpPr>
                <p:cNvPr id="43" name="مربع نص 42"/>
                <p:cNvSpPr txBox="1"/>
                <p:nvPr/>
              </p:nvSpPr>
              <p:spPr>
                <a:xfrm>
                  <a:off x="6590322" y="7506549"/>
                  <a:ext cx="248220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 rtl="0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1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sp>
            <p:nvSpPr>
              <p:cNvPr id="53" name="مستطيل 52"/>
              <p:cNvSpPr/>
              <p:nvPr/>
            </p:nvSpPr>
            <p:spPr>
              <a:xfrm>
                <a:off x="1457325" y="6619897"/>
                <a:ext cx="1485850" cy="17081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ar-SY" sz="1400" dirty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تل برقان.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ar-SY" sz="1400" dirty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تل وارة.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ar-SY" sz="1400" dirty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هضبة الأحمدي.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ar-SY" sz="1400" dirty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خبارى العوازم</a:t>
                </a:r>
                <a:r>
                  <a:rPr lang="ar-SY" sz="1400" dirty="0" smtClean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ar-SY" sz="1400" dirty="0" smtClean="0">
                    <a:latin typeface="Al-Jazeera-Arabic-Regular" panose="01000500000000020006" pitchFamily="2" charset="-78"/>
                    <a:cs typeface="Al-Jazeera-Arabic-Regular" panose="01000500000000020006" pitchFamily="2" charset="-78"/>
                  </a:rPr>
                  <a:t>خبارى الأطراف.</a:t>
                </a:r>
                <a:endParaRPr lang="ar-SY" sz="1400" dirty="0">
                  <a:latin typeface="Al-Jazeera-Arabic-Regular" panose="01000500000000020006" pitchFamily="2" charset="-78"/>
                  <a:cs typeface="Al-Jazeera-Arabic-Regular" panose="01000500000000020006" pitchFamily="2" charset="-78"/>
                </a:endParaRPr>
              </a:p>
            </p:txBody>
          </p:sp>
          <p:grpSp>
            <p:nvGrpSpPr>
              <p:cNvPr id="54" name="مجموعة 53"/>
              <p:cNvGrpSpPr/>
              <p:nvPr/>
            </p:nvGrpSpPr>
            <p:grpSpPr>
              <a:xfrm>
                <a:off x="5741321" y="7027534"/>
                <a:ext cx="226095" cy="307777"/>
                <a:chOff x="6480296" y="7506549"/>
                <a:chExt cx="449337" cy="611667"/>
              </a:xfrm>
            </p:grpSpPr>
            <p:sp>
              <p:nvSpPr>
                <p:cNvPr id="55" name="شكل بيضاوي 54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endParaRPr lang="ar-SY" sz="1600"/>
                </a:p>
              </p:txBody>
            </p:sp>
            <p:sp>
              <p:nvSpPr>
                <p:cNvPr id="56" name="مربع نص 55"/>
                <p:cNvSpPr txBox="1"/>
                <p:nvPr/>
              </p:nvSpPr>
              <p:spPr>
                <a:xfrm>
                  <a:off x="6590322" y="7506549"/>
                  <a:ext cx="248220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 rtl="0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2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grpSp>
            <p:nvGrpSpPr>
              <p:cNvPr id="57" name="مجموعة 56"/>
              <p:cNvGrpSpPr/>
              <p:nvPr/>
            </p:nvGrpSpPr>
            <p:grpSpPr>
              <a:xfrm>
                <a:off x="5741320" y="7343319"/>
                <a:ext cx="226095" cy="307777"/>
                <a:chOff x="6480296" y="7506549"/>
                <a:chExt cx="449337" cy="611667"/>
              </a:xfrm>
            </p:grpSpPr>
            <p:sp>
              <p:nvSpPr>
                <p:cNvPr id="58" name="شكل بيضاوي 57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 sz="1600"/>
                </a:p>
              </p:txBody>
            </p:sp>
            <p:sp>
              <p:nvSpPr>
                <p:cNvPr id="59" name="مربع نص 58"/>
                <p:cNvSpPr txBox="1"/>
                <p:nvPr/>
              </p:nvSpPr>
              <p:spPr>
                <a:xfrm>
                  <a:off x="6590322" y="7506549"/>
                  <a:ext cx="248220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3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grpSp>
            <p:nvGrpSpPr>
              <p:cNvPr id="60" name="مجموعة 59"/>
              <p:cNvGrpSpPr/>
              <p:nvPr/>
            </p:nvGrpSpPr>
            <p:grpSpPr>
              <a:xfrm>
                <a:off x="5741320" y="7660629"/>
                <a:ext cx="226095" cy="307777"/>
                <a:chOff x="6480296" y="7506549"/>
                <a:chExt cx="449337" cy="611667"/>
              </a:xfrm>
            </p:grpSpPr>
            <p:sp>
              <p:nvSpPr>
                <p:cNvPr id="61" name="شكل بيضاوي 60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 sz="1600"/>
                </a:p>
              </p:txBody>
            </p:sp>
            <p:sp>
              <p:nvSpPr>
                <p:cNvPr id="62" name="مربع نص 61"/>
                <p:cNvSpPr txBox="1"/>
                <p:nvPr/>
              </p:nvSpPr>
              <p:spPr>
                <a:xfrm>
                  <a:off x="6590321" y="7506549"/>
                  <a:ext cx="248220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4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grpSp>
            <p:nvGrpSpPr>
              <p:cNvPr id="63" name="مجموعة 62"/>
              <p:cNvGrpSpPr/>
              <p:nvPr/>
            </p:nvGrpSpPr>
            <p:grpSpPr>
              <a:xfrm>
                <a:off x="5740731" y="7965407"/>
                <a:ext cx="226095" cy="307777"/>
                <a:chOff x="6480296" y="7506549"/>
                <a:chExt cx="449337" cy="611667"/>
              </a:xfrm>
            </p:grpSpPr>
            <p:sp>
              <p:nvSpPr>
                <p:cNvPr id="64" name="شكل بيضاوي 63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 sz="1600"/>
                </a:p>
              </p:txBody>
            </p:sp>
            <p:sp>
              <p:nvSpPr>
                <p:cNvPr id="65" name="مربع نص 64"/>
                <p:cNvSpPr txBox="1"/>
                <p:nvPr/>
              </p:nvSpPr>
              <p:spPr>
                <a:xfrm>
                  <a:off x="6590322" y="7506549"/>
                  <a:ext cx="248220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5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grpSp>
            <p:nvGrpSpPr>
              <p:cNvPr id="66" name="مجموعة 65"/>
              <p:cNvGrpSpPr/>
              <p:nvPr/>
            </p:nvGrpSpPr>
            <p:grpSpPr>
              <a:xfrm>
                <a:off x="2902871" y="6727101"/>
                <a:ext cx="226095" cy="307777"/>
                <a:chOff x="6480296" y="7506549"/>
                <a:chExt cx="449337" cy="611667"/>
              </a:xfrm>
            </p:grpSpPr>
            <p:sp>
              <p:nvSpPr>
                <p:cNvPr id="67" name="شكل بيضاوي 66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endParaRPr lang="ar-SY" sz="1600"/>
                </a:p>
              </p:txBody>
            </p:sp>
            <p:sp>
              <p:nvSpPr>
                <p:cNvPr id="68" name="مربع نص 67"/>
                <p:cNvSpPr txBox="1"/>
                <p:nvPr/>
              </p:nvSpPr>
              <p:spPr>
                <a:xfrm>
                  <a:off x="6590322" y="7506549"/>
                  <a:ext cx="248220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 rtl="0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6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grpSp>
            <p:nvGrpSpPr>
              <p:cNvPr id="69" name="مجموعة 68"/>
              <p:cNvGrpSpPr/>
              <p:nvPr/>
            </p:nvGrpSpPr>
            <p:grpSpPr>
              <a:xfrm>
                <a:off x="2902871" y="7027534"/>
                <a:ext cx="226095" cy="307777"/>
                <a:chOff x="6480296" y="7506549"/>
                <a:chExt cx="449337" cy="611667"/>
              </a:xfrm>
            </p:grpSpPr>
            <p:sp>
              <p:nvSpPr>
                <p:cNvPr id="70" name="شكل بيضاوي 69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endParaRPr lang="ar-SY" sz="1600"/>
                </a:p>
              </p:txBody>
            </p:sp>
            <p:sp>
              <p:nvSpPr>
                <p:cNvPr id="71" name="مربع نص 70"/>
                <p:cNvSpPr txBox="1"/>
                <p:nvPr/>
              </p:nvSpPr>
              <p:spPr>
                <a:xfrm>
                  <a:off x="6590322" y="7506549"/>
                  <a:ext cx="248220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 rtl="0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7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grpSp>
            <p:nvGrpSpPr>
              <p:cNvPr id="72" name="مجموعة 71"/>
              <p:cNvGrpSpPr/>
              <p:nvPr/>
            </p:nvGrpSpPr>
            <p:grpSpPr>
              <a:xfrm>
                <a:off x="2902870" y="7343319"/>
                <a:ext cx="226095" cy="307777"/>
                <a:chOff x="6480296" y="7506549"/>
                <a:chExt cx="449337" cy="611667"/>
              </a:xfrm>
            </p:grpSpPr>
            <p:sp>
              <p:nvSpPr>
                <p:cNvPr id="73" name="شكل بيضاوي 72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 sz="1600"/>
                </a:p>
              </p:txBody>
            </p:sp>
            <p:sp>
              <p:nvSpPr>
                <p:cNvPr id="74" name="مربع نص 73"/>
                <p:cNvSpPr txBox="1"/>
                <p:nvPr/>
              </p:nvSpPr>
              <p:spPr>
                <a:xfrm>
                  <a:off x="6590322" y="7506549"/>
                  <a:ext cx="248220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8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grpSp>
            <p:nvGrpSpPr>
              <p:cNvPr id="75" name="مجموعة 74"/>
              <p:cNvGrpSpPr/>
              <p:nvPr/>
            </p:nvGrpSpPr>
            <p:grpSpPr>
              <a:xfrm>
                <a:off x="2790953" y="7660629"/>
                <a:ext cx="459454" cy="307777"/>
                <a:chOff x="6257872" y="7506549"/>
                <a:chExt cx="913110" cy="611667"/>
              </a:xfrm>
            </p:grpSpPr>
            <p:sp>
              <p:nvSpPr>
                <p:cNvPr id="76" name="شكل بيضاوي 75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 sz="1600"/>
                </a:p>
              </p:txBody>
            </p:sp>
            <p:sp>
              <p:nvSpPr>
                <p:cNvPr id="77" name="مربع نص 76"/>
                <p:cNvSpPr txBox="1"/>
                <p:nvPr/>
              </p:nvSpPr>
              <p:spPr>
                <a:xfrm>
                  <a:off x="6257872" y="7506549"/>
                  <a:ext cx="913110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9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  <p:grpSp>
            <p:nvGrpSpPr>
              <p:cNvPr id="78" name="مجموعة 77"/>
              <p:cNvGrpSpPr/>
              <p:nvPr/>
            </p:nvGrpSpPr>
            <p:grpSpPr>
              <a:xfrm>
                <a:off x="2825493" y="7968406"/>
                <a:ext cx="379672" cy="307777"/>
                <a:chOff x="6327687" y="7512509"/>
                <a:chExt cx="754553" cy="611667"/>
              </a:xfrm>
            </p:grpSpPr>
            <p:sp>
              <p:nvSpPr>
                <p:cNvPr id="79" name="شكل بيضاوي 78"/>
                <p:cNvSpPr/>
                <p:nvPr/>
              </p:nvSpPr>
              <p:spPr>
                <a:xfrm>
                  <a:off x="6480296" y="7584734"/>
                  <a:ext cx="449337" cy="449337"/>
                </a:xfrm>
                <a:prstGeom prst="ellipse">
                  <a:avLst/>
                </a:prstGeom>
                <a:solidFill>
                  <a:srgbClr val="52BA18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 sz="1600"/>
                </a:p>
              </p:txBody>
            </p:sp>
            <p:sp>
              <p:nvSpPr>
                <p:cNvPr id="80" name="مربع نص 79"/>
                <p:cNvSpPr txBox="1"/>
                <p:nvPr/>
              </p:nvSpPr>
              <p:spPr>
                <a:xfrm>
                  <a:off x="6327687" y="7512509"/>
                  <a:ext cx="754553" cy="6116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Y" sz="1400" dirty="0" smtClean="0">
                      <a:solidFill>
                        <a:schemeClr val="bg1"/>
                      </a:solidFill>
                      <a:latin typeface="Al-Jazeera-Arabic-Bold" panose="01000500000000020006" pitchFamily="2" charset="-78"/>
                      <a:cs typeface="Al-Jazeera-Arabic-Bold" panose="01000500000000020006" pitchFamily="2" charset="-78"/>
                    </a:rPr>
                    <a:t>10</a:t>
                  </a:r>
                  <a:endParaRPr lang="ar-SY" sz="1400" dirty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endParaRPr>
                </a:p>
              </p:txBody>
            </p:sp>
          </p:grpSp>
        </p:grpSp>
      </p:grpSp>
      <p:pic>
        <p:nvPicPr>
          <p:cNvPr id="39" name="صورة 3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2" y="1409572"/>
            <a:ext cx="5701322" cy="5286540"/>
          </a:xfrm>
          <a:prstGeom prst="rect">
            <a:avLst/>
          </a:prstGeom>
          <a:noFill/>
          <a:effectLst>
            <a:outerShdw dist="38100" dir="6120000" algn="t" rotWithShape="0">
              <a:prstClr val="black">
                <a:alpha val="0"/>
              </a:prstClr>
            </a:outerShdw>
          </a:effectLst>
        </p:spPr>
      </p:pic>
      <p:sp>
        <p:nvSpPr>
          <p:cNvPr id="2" name="شكل حر 1"/>
          <p:cNvSpPr/>
          <p:nvPr/>
        </p:nvSpPr>
        <p:spPr>
          <a:xfrm>
            <a:off x="435908" y="4145451"/>
            <a:ext cx="2418260" cy="1027416"/>
          </a:xfrm>
          <a:custGeom>
            <a:avLst/>
            <a:gdLst>
              <a:gd name="connsiteX0" fmla="*/ 0 w 2418260"/>
              <a:gd name="connsiteY0" fmla="*/ 824294 h 1031460"/>
              <a:gd name="connsiteX1" fmla="*/ 571500 w 2418260"/>
              <a:gd name="connsiteY1" fmla="*/ 265494 h 1031460"/>
              <a:gd name="connsiteX2" fmla="*/ 1009650 w 2418260"/>
              <a:gd name="connsiteY2" fmla="*/ 5144 h 1031460"/>
              <a:gd name="connsiteX3" fmla="*/ 1168400 w 2418260"/>
              <a:gd name="connsiteY3" fmla="*/ 481394 h 1031460"/>
              <a:gd name="connsiteX4" fmla="*/ 1606550 w 2418260"/>
              <a:gd name="connsiteY4" fmla="*/ 443294 h 1031460"/>
              <a:gd name="connsiteX5" fmla="*/ 1949450 w 2418260"/>
              <a:gd name="connsiteY5" fmla="*/ 449644 h 1031460"/>
              <a:gd name="connsiteX6" fmla="*/ 2222500 w 2418260"/>
              <a:gd name="connsiteY6" fmla="*/ 532194 h 1031460"/>
              <a:gd name="connsiteX7" fmla="*/ 2324100 w 2418260"/>
              <a:gd name="connsiteY7" fmla="*/ 798894 h 1031460"/>
              <a:gd name="connsiteX8" fmla="*/ 2324100 w 2418260"/>
              <a:gd name="connsiteY8" fmla="*/ 894144 h 1031460"/>
              <a:gd name="connsiteX9" fmla="*/ 2413000 w 2418260"/>
              <a:gd name="connsiteY9" fmla="*/ 1021144 h 1031460"/>
              <a:gd name="connsiteX10" fmla="*/ 2400300 w 2418260"/>
              <a:gd name="connsiteY10" fmla="*/ 1014794 h 1031460"/>
              <a:gd name="connsiteX0" fmla="*/ 0 w 2418260"/>
              <a:gd name="connsiteY0" fmla="*/ 822861 h 1030027"/>
              <a:gd name="connsiteX1" fmla="*/ 571500 w 2418260"/>
              <a:gd name="connsiteY1" fmla="*/ 264061 h 1030027"/>
              <a:gd name="connsiteX2" fmla="*/ 1009650 w 2418260"/>
              <a:gd name="connsiteY2" fmla="*/ 3711 h 1030027"/>
              <a:gd name="connsiteX3" fmla="*/ 1174750 w 2418260"/>
              <a:gd name="connsiteY3" fmla="*/ 441861 h 1030027"/>
              <a:gd name="connsiteX4" fmla="*/ 1606550 w 2418260"/>
              <a:gd name="connsiteY4" fmla="*/ 441861 h 1030027"/>
              <a:gd name="connsiteX5" fmla="*/ 1949450 w 2418260"/>
              <a:gd name="connsiteY5" fmla="*/ 448211 h 1030027"/>
              <a:gd name="connsiteX6" fmla="*/ 2222500 w 2418260"/>
              <a:gd name="connsiteY6" fmla="*/ 530761 h 1030027"/>
              <a:gd name="connsiteX7" fmla="*/ 2324100 w 2418260"/>
              <a:gd name="connsiteY7" fmla="*/ 797461 h 1030027"/>
              <a:gd name="connsiteX8" fmla="*/ 2324100 w 2418260"/>
              <a:gd name="connsiteY8" fmla="*/ 892711 h 1030027"/>
              <a:gd name="connsiteX9" fmla="*/ 2413000 w 2418260"/>
              <a:gd name="connsiteY9" fmla="*/ 1019711 h 1030027"/>
              <a:gd name="connsiteX10" fmla="*/ 2400300 w 2418260"/>
              <a:gd name="connsiteY10" fmla="*/ 1013361 h 1030027"/>
              <a:gd name="connsiteX0" fmla="*/ 0 w 2418260"/>
              <a:gd name="connsiteY0" fmla="*/ 820250 h 1027416"/>
              <a:gd name="connsiteX1" fmla="*/ 571500 w 2418260"/>
              <a:gd name="connsiteY1" fmla="*/ 261450 h 1027416"/>
              <a:gd name="connsiteX2" fmla="*/ 1009650 w 2418260"/>
              <a:gd name="connsiteY2" fmla="*/ 1100 h 1027416"/>
              <a:gd name="connsiteX3" fmla="*/ 1085850 w 2418260"/>
              <a:gd name="connsiteY3" fmla="*/ 178900 h 1027416"/>
              <a:gd name="connsiteX4" fmla="*/ 1174750 w 2418260"/>
              <a:gd name="connsiteY4" fmla="*/ 439250 h 1027416"/>
              <a:gd name="connsiteX5" fmla="*/ 1606550 w 2418260"/>
              <a:gd name="connsiteY5" fmla="*/ 439250 h 1027416"/>
              <a:gd name="connsiteX6" fmla="*/ 1949450 w 2418260"/>
              <a:gd name="connsiteY6" fmla="*/ 445600 h 1027416"/>
              <a:gd name="connsiteX7" fmla="*/ 2222500 w 2418260"/>
              <a:gd name="connsiteY7" fmla="*/ 528150 h 1027416"/>
              <a:gd name="connsiteX8" fmla="*/ 2324100 w 2418260"/>
              <a:gd name="connsiteY8" fmla="*/ 794850 h 1027416"/>
              <a:gd name="connsiteX9" fmla="*/ 2324100 w 2418260"/>
              <a:gd name="connsiteY9" fmla="*/ 890100 h 1027416"/>
              <a:gd name="connsiteX10" fmla="*/ 2413000 w 2418260"/>
              <a:gd name="connsiteY10" fmla="*/ 1017100 h 1027416"/>
              <a:gd name="connsiteX11" fmla="*/ 2400300 w 2418260"/>
              <a:gd name="connsiteY11" fmla="*/ 1010750 h 1027416"/>
              <a:gd name="connsiteX0" fmla="*/ 0 w 2418260"/>
              <a:gd name="connsiteY0" fmla="*/ 820250 h 1027416"/>
              <a:gd name="connsiteX1" fmla="*/ 571500 w 2418260"/>
              <a:gd name="connsiteY1" fmla="*/ 261450 h 1027416"/>
              <a:gd name="connsiteX2" fmla="*/ 1009650 w 2418260"/>
              <a:gd name="connsiteY2" fmla="*/ 1100 h 1027416"/>
              <a:gd name="connsiteX3" fmla="*/ 1130300 w 2418260"/>
              <a:gd name="connsiteY3" fmla="*/ 178900 h 1027416"/>
              <a:gd name="connsiteX4" fmla="*/ 1174750 w 2418260"/>
              <a:gd name="connsiteY4" fmla="*/ 439250 h 1027416"/>
              <a:gd name="connsiteX5" fmla="*/ 1606550 w 2418260"/>
              <a:gd name="connsiteY5" fmla="*/ 439250 h 1027416"/>
              <a:gd name="connsiteX6" fmla="*/ 1949450 w 2418260"/>
              <a:gd name="connsiteY6" fmla="*/ 445600 h 1027416"/>
              <a:gd name="connsiteX7" fmla="*/ 2222500 w 2418260"/>
              <a:gd name="connsiteY7" fmla="*/ 528150 h 1027416"/>
              <a:gd name="connsiteX8" fmla="*/ 2324100 w 2418260"/>
              <a:gd name="connsiteY8" fmla="*/ 794850 h 1027416"/>
              <a:gd name="connsiteX9" fmla="*/ 2324100 w 2418260"/>
              <a:gd name="connsiteY9" fmla="*/ 890100 h 1027416"/>
              <a:gd name="connsiteX10" fmla="*/ 2413000 w 2418260"/>
              <a:gd name="connsiteY10" fmla="*/ 1017100 h 1027416"/>
              <a:gd name="connsiteX11" fmla="*/ 2400300 w 2418260"/>
              <a:gd name="connsiteY11" fmla="*/ 1010750 h 102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8260" h="1027416">
                <a:moveTo>
                  <a:pt x="0" y="820250"/>
                </a:moveTo>
                <a:cubicBezTo>
                  <a:pt x="201612" y="609112"/>
                  <a:pt x="403225" y="397975"/>
                  <a:pt x="571500" y="261450"/>
                </a:cubicBezTo>
                <a:cubicBezTo>
                  <a:pt x="739775" y="124925"/>
                  <a:pt x="916517" y="14858"/>
                  <a:pt x="1009650" y="1100"/>
                </a:cubicBezTo>
                <a:cubicBezTo>
                  <a:pt x="1102783" y="-12658"/>
                  <a:pt x="1102783" y="105875"/>
                  <a:pt x="1130300" y="178900"/>
                </a:cubicBezTo>
                <a:cubicBezTo>
                  <a:pt x="1157817" y="251925"/>
                  <a:pt x="1095375" y="395858"/>
                  <a:pt x="1174750" y="439250"/>
                </a:cubicBezTo>
                <a:cubicBezTo>
                  <a:pt x="1254125" y="482642"/>
                  <a:pt x="1477433" y="438192"/>
                  <a:pt x="1606550" y="439250"/>
                </a:cubicBezTo>
                <a:cubicBezTo>
                  <a:pt x="1735667" y="440308"/>
                  <a:pt x="1846792" y="430783"/>
                  <a:pt x="1949450" y="445600"/>
                </a:cubicBezTo>
                <a:cubicBezTo>
                  <a:pt x="2052108" y="460417"/>
                  <a:pt x="2160058" y="469942"/>
                  <a:pt x="2222500" y="528150"/>
                </a:cubicBezTo>
                <a:cubicBezTo>
                  <a:pt x="2284942" y="586358"/>
                  <a:pt x="2307167" y="734525"/>
                  <a:pt x="2324100" y="794850"/>
                </a:cubicBezTo>
                <a:cubicBezTo>
                  <a:pt x="2341033" y="855175"/>
                  <a:pt x="2309283" y="853058"/>
                  <a:pt x="2324100" y="890100"/>
                </a:cubicBezTo>
                <a:cubicBezTo>
                  <a:pt x="2338917" y="927142"/>
                  <a:pt x="2400300" y="996992"/>
                  <a:pt x="2413000" y="1017100"/>
                </a:cubicBezTo>
                <a:cubicBezTo>
                  <a:pt x="2425700" y="1037208"/>
                  <a:pt x="2413000" y="1023979"/>
                  <a:pt x="2400300" y="1010750"/>
                </a:cubicBezTo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شكل حر 115"/>
          <p:cNvSpPr/>
          <p:nvPr/>
        </p:nvSpPr>
        <p:spPr>
          <a:xfrm rot="6663410">
            <a:off x="1536036" y="2540451"/>
            <a:ext cx="639303" cy="232655"/>
          </a:xfrm>
          <a:custGeom>
            <a:avLst/>
            <a:gdLst>
              <a:gd name="connsiteX0" fmla="*/ 133872 w 389870"/>
              <a:gd name="connsiteY0" fmla="*/ 5624 h 262924"/>
              <a:gd name="connsiteX1" fmla="*/ 371997 w 389870"/>
              <a:gd name="connsiteY1" fmla="*/ 62774 h 262924"/>
              <a:gd name="connsiteX2" fmla="*/ 343422 w 389870"/>
              <a:gd name="connsiteY2" fmla="*/ 229461 h 262924"/>
              <a:gd name="connsiteX3" fmla="*/ 110059 w 389870"/>
              <a:gd name="connsiteY3" fmla="*/ 258036 h 262924"/>
              <a:gd name="connsiteX4" fmla="*/ 522 w 389870"/>
              <a:gd name="connsiteY4" fmla="*/ 162786 h 262924"/>
              <a:gd name="connsiteX5" fmla="*/ 71959 w 389870"/>
              <a:gd name="connsiteY5" fmla="*/ 19911 h 262924"/>
              <a:gd name="connsiteX6" fmla="*/ 133872 w 389870"/>
              <a:gd name="connsiteY6" fmla="*/ 5624 h 262924"/>
              <a:gd name="connsiteX0" fmla="*/ 133872 w 389870"/>
              <a:gd name="connsiteY0" fmla="*/ 5624 h 262924"/>
              <a:gd name="connsiteX1" fmla="*/ 371997 w 389870"/>
              <a:gd name="connsiteY1" fmla="*/ 62774 h 262924"/>
              <a:gd name="connsiteX2" fmla="*/ 343422 w 389870"/>
              <a:gd name="connsiteY2" fmla="*/ 229461 h 262924"/>
              <a:gd name="connsiteX3" fmla="*/ 110059 w 389870"/>
              <a:gd name="connsiteY3" fmla="*/ 258036 h 262924"/>
              <a:gd name="connsiteX4" fmla="*/ 522 w 389870"/>
              <a:gd name="connsiteY4" fmla="*/ 162786 h 262924"/>
              <a:gd name="connsiteX5" fmla="*/ 71959 w 389870"/>
              <a:gd name="connsiteY5" fmla="*/ 19911 h 262924"/>
              <a:gd name="connsiteX6" fmla="*/ 133872 w 389870"/>
              <a:gd name="connsiteY6" fmla="*/ 5624 h 262924"/>
              <a:gd name="connsiteX0" fmla="*/ 222112 w 383506"/>
              <a:gd name="connsiteY0" fmla="*/ 3736 h 268067"/>
              <a:gd name="connsiteX1" fmla="*/ 372131 w 383506"/>
              <a:gd name="connsiteY1" fmla="*/ 67917 h 268067"/>
              <a:gd name="connsiteX2" fmla="*/ 343556 w 383506"/>
              <a:gd name="connsiteY2" fmla="*/ 234604 h 268067"/>
              <a:gd name="connsiteX3" fmla="*/ 110193 w 383506"/>
              <a:gd name="connsiteY3" fmla="*/ 263179 h 268067"/>
              <a:gd name="connsiteX4" fmla="*/ 656 w 383506"/>
              <a:gd name="connsiteY4" fmla="*/ 167929 h 268067"/>
              <a:gd name="connsiteX5" fmla="*/ 72093 w 383506"/>
              <a:gd name="connsiteY5" fmla="*/ 25054 h 268067"/>
              <a:gd name="connsiteX6" fmla="*/ 222112 w 383506"/>
              <a:gd name="connsiteY6" fmla="*/ 3736 h 268067"/>
              <a:gd name="connsiteX0" fmla="*/ 212722 w 374116"/>
              <a:gd name="connsiteY0" fmla="*/ 3278 h 268638"/>
              <a:gd name="connsiteX1" fmla="*/ 362741 w 374116"/>
              <a:gd name="connsiteY1" fmla="*/ 67459 h 268638"/>
              <a:gd name="connsiteX2" fmla="*/ 334166 w 374116"/>
              <a:gd name="connsiteY2" fmla="*/ 234146 h 268638"/>
              <a:gd name="connsiteX3" fmla="*/ 100803 w 374116"/>
              <a:gd name="connsiteY3" fmla="*/ 262721 h 268638"/>
              <a:gd name="connsiteX4" fmla="*/ 791 w 374116"/>
              <a:gd name="connsiteY4" fmla="*/ 153410 h 268638"/>
              <a:gd name="connsiteX5" fmla="*/ 62703 w 374116"/>
              <a:gd name="connsiteY5" fmla="*/ 24596 h 268638"/>
              <a:gd name="connsiteX6" fmla="*/ 212722 w 374116"/>
              <a:gd name="connsiteY6" fmla="*/ 3278 h 268638"/>
              <a:gd name="connsiteX0" fmla="*/ 212722 w 371690"/>
              <a:gd name="connsiteY0" fmla="*/ 3278 h 267447"/>
              <a:gd name="connsiteX1" fmla="*/ 362741 w 371690"/>
              <a:gd name="connsiteY1" fmla="*/ 67459 h 267447"/>
              <a:gd name="connsiteX2" fmla="*/ 327022 w 371690"/>
              <a:gd name="connsiteY2" fmla="*/ 229459 h 267447"/>
              <a:gd name="connsiteX3" fmla="*/ 100803 w 371690"/>
              <a:gd name="connsiteY3" fmla="*/ 262721 h 267447"/>
              <a:gd name="connsiteX4" fmla="*/ 791 w 371690"/>
              <a:gd name="connsiteY4" fmla="*/ 153410 h 267447"/>
              <a:gd name="connsiteX5" fmla="*/ 62703 w 371690"/>
              <a:gd name="connsiteY5" fmla="*/ 24596 h 267447"/>
              <a:gd name="connsiteX6" fmla="*/ 212722 w 371690"/>
              <a:gd name="connsiteY6" fmla="*/ 3278 h 267447"/>
              <a:gd name="connsiteX0" fmla="*/ 224667 w 370851"/>
              <a:gd name="connsiteY0" fmla="*/ 4927 h 262065"/>
              <a:gd name="connsiteX1" fmla="*/ 362780 w 370851"/>
              <a:gd name="connsiteY1" fmla="*/ 62077 h 262065"/>
              <a:gd name="connsiteX2" fmla="*/ 327061 w 370851"/>
              <a:gd name="connsiteY2" fmla="*/ 224077 h 262065"/>
              <a:gd name="connsiteX3" fmla="*/ 100842 w 370851"/>
              <a:gd name="connsiteY3" fmla="*/ 257339 h 262065"/>
              <a:gd name="connsiteX4" fmla="*/ 830 w 370851"/>
              <a:gd name="connsiteY4" fmla="*/ 148028 h 262065"/>
              <a:gd name="connsiteX5" fmla="*/ 62742 w 370851"/>
              <a:gd name="connsiteY5" fmla="*/ 19214 h 262065"/>
              <a:gd name="connsiteX6" fmla="*/ 224667 w 370851"/>
              <a:gd name="connsiteY6" fmla="*/ 4927 h 262065"/>
              <a:gd name="connsiteX0" fmla="*/ 224667 w 370392"/>
              <a:gd name="connsiteY0" fmla="*/ 4927 h 256162"/>
              <a:gd name="connsiteX1" fmla="*/ 362780 w 370392"/>
              <a:gd name="connsiteY1" fmla="*/ 62077 h 256162"/>
              <a:gd name="connsiteX2" fmla="*/ 327061 w 370392"/>
              <a:gd name="connsiteY2" fmla="*/ 224077 h 256162"/>
              <a:gd name="connsiteX3" fmla="*/ 115130 w 370392"/>
              <a:gd name="connsiteY3" fmla="*/ 250308 h 256162"/>
              <a:gd name="connsiteX4" fmla="*/ 830 w 370392"/>
              <a:gd name="connsiteY4" fmla="*/ 148028 h 256162"/>
              <a:gd name="connsiteX5" fmla="*/ 62742 w 370392"/>
              <a:gd name="connsiteY5" fmla="*/ 19214 h 256162"/>
              <a:gd name="connsiteX6" fmla="*/ 224667 w 370392"/>
              <a:gd name="connsiteY6" fmla="*/ 4927 h 25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392" h="256162">
                <a:moveTo>
                  <a:pt x="224667" y="4927"/>
                </a:moveTo>
                <a:cubicBezTo>
                  <a:pt x="274673" y="12071"/>
                  <a:pt x="345714" y="25552"/>
                  <a:pt x="362780" y="62077"/>
                </a:cubicBezTo>
                <a:cubicBezTo>
                  <a:pt x="379846" y="98602"/>
                  <a:pt x="368336" y="192705"/>
                  <a:pt x="327061" y="224077"/>
                </a:cubicBezTo>
                <a:cubicBezTo>
                  <a:pt x="285786" y="255449"/>
                  <a:pt x="169502" y="262983"/>
                  <a:pt x="115130" y="250308"/>
                </a:cubicBezTo>
                <a:cubicBezTo>
                  <a:pt x="60758" y="237633"/>
                  <a:pt x="7180" y="187715"/>
                  <a:pt x="830" y="148028"/>
                </a:cubicBezTo>
                <a:cubicBezTo>
                  <a:pt x="-5520" y="108341"/>
                  <a:pt x="25436" y="43064"/>
                  <a:pt x="62742" y="19214"/>
                </a:cubicBezTo>
                <a:cubicBezTo>
                  <a:pt x="100048" y="-4636"/>
                  <a:pt x="174661" y="-2217"/>
                  <a:pt x="224667" y="49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3" name="مجموعة 142"/>
          <p:cNvGrpSpPr/>
          <p:nvPr/>
        </p:nvGrpSpPr>
        <p:grpSpPr>
          <a:xfrm>
            <a:off x="2249636" y="3878886"/>
            <a:ext cx="913696" cy="246221"/>
            <a:chOff x="2249636" y="3699114"/>
            <a:chExt cx="913696" cy="246221"/>
          </a:xfrm>
        </p:grpSpPr>
        <p:grpSp>
          <p:nvGrpSpPr>
            <p:cNvPr id="91" name="مجموعة 90"/>
            <p:cNvGrpSpPr/>
            <p:nvPr/>
          </p:nvGrpSpPr>
          <p:grpSpPr>
            <a:xfrm>
              <a:off x="2822112" y="3699114"/>
              <a:ext cx="341220" cy="246221"/>
              <a:chOff x="5493392" y="7265082"/>
              <a:chExt cx="460009" cy="331938"/>
            </a:xfrm>
          </p:grpSpPr>
          <p:sp>
            <p:nvSpPr>
              <p:cNvPr id="92" name="شكل بيضاوي 91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93" name="مربع نص 92"/>
              <p:cNvSpPr txBox="1"/>
              <p:nvPr/>
            </p:nvSpPr>
            <p:spPr>
              <a:xfrm>
                <a:off x="5493392" y="7265082"/>
                <a:ext cx="460009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10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  <p:sp>
          <p:nvSpPr>
            <p:cNvPr id="94" name="مستطيل 93"/>
            <p:cNvSpPr/>
            <p:nvPr/>
          </p:nvSpPr>
          <p:spPr>
            <a:xfrm>
              <a:off x="2249636" y="3705861"/>
              <a:ext cx="73770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خبارى الأطراف</a:t>
              </a:r>
              <a:endParaRPr lang="en-US" sz="800" dirty="0"/>
            </a:p>
          </p:txBody>
        </p:sp>
      </p:grpSp>
      <p:grpSp>
        <p:nvGrpSpPr>
          <p:cNvPr id="206" name="مجموعة 205"/>
          <p:cNvGrpSpPr/>
          <p:nvPr/>
        </p:nvGrpSpPr>
        <p:grpSpPr>
          <a:xfrm>
            <a:off x="3794082" y="5123962"/>
            <a:ext cx="447729" cy="246221"/>
            <a:chOff x="3609776" y="4930721"/>
            <a:chExt cx="447729" cy="246221"/>
          </a:xfrm>
        </p:grpSpPr>
        <p:sp>
          <p:nvSpPr>
            <p:cNvPr id="136" name="مستطيل 135"/>
            <p:cNvSpPr/>
            <p:nvPr/>
          </p:nvSpPr>
          <p:spPr>
            <a:xfrm>
              <a:off x="3609776" y="4945934"/>
              <a:ext cx="32412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وارة</a:t>
              </a:r>
              <a:endParaRPr lang="en-US" sz="800" dirty="0"/>
            </a:p>
          </p:txBody>
        </p:sp>
        <p:grpSp>
          <p:nvGrpSpPr>
            <p:cNvPr id="138" name="مجموعة 137"/>
            <p:cNvGrpSpPr/>
            <p:nvPr/>
          </p:nvGrpSpPr>
          <p:grpSpPr>
            <a:xfrm>
              <a:off x="3889795" y="4930721"/>
              <a:ext cx="167710" cy="246221"/>
              <a:chOff x="5610348" y="7265082"/>
              <a:chExt cx="226095" cy="331938"/>
            </a:xfrm>
          </p:grpSpPr>
          <p:sp>
            <p:nvSpPr>
              <p:cNvPr id="139" name="شكل بيضاوي 138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140" name="مربع نص 139"/>
              <p:cNvSpPr txBox="1"/>
              <p:nvPr/>
            </p:nvSpPr>
            <p:spPr>
              <a:xfrm>
                <a:off x="5610349" y="7265082"/>
                <a:ext cx="226092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7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grpSp>
        <p:nvGrpSpPr>
          <p:cNvPr id="147" name="مجموعة 146"/>
          <p:cNvGrpSpPr/>
          <p:nvPr/>
        </p:nvGrpSpPr>
        <p:grpSpPr>
          <a:xfrm>
            <a:off x="2225693" y="3065503"/>
            <a:ext cx="656726" cy="246221"/>
            <a:chOff x="1777519" y="3120142"/>
            <a:chExt cx="656726" cy="246221"/>
          </a:xfrm>
        </p:grpSpPr>
        <p:sp>
          <p:nvSpPr>
            <p:cNvPr id="90" name="مستطيل 89"/>
            <p:cNvSpPr/>
            <p:nvPr/>
          </p:nvSpPr>
          <p:spPr>
            <a:xfrm>
              <a:off x="1777519" y="3135531"/>
              <a:ext cx="56297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كراع المرو</a:t>
              </a:r>
              <a:endParaRPr lang="en-US" sz="800" dirty="0"/>
            </a:p>
          </p:txBody>
        </p:sp>
        <p:grpSp>
          <p:nvGrpSpPr>
            <p:cNvPr id="144" name="مجموعة 143"/>
            <p:cNvGrpSpPr/>
            <p:nvPr/>
          </p:nvGrpSpPr>
          <p:grpSpPr>
            <a:xfrm>
              <a:off x="2266535" y="3120142"/>
              <a:ext cx="167710" cy="246221"/>
              <a:chOff x="5610348" y="7265082"/>
              <a:chExt cx="226095" cy="331938"/>
            </a:xfrm>
          </p:grpSpPr>
          <p:sp>
            <p:nvSpPr>
              <p:cNvPr id="145" name="شكل بيضاوي 144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146" name="مربع نص 145"/>
              <p:cNvSpPr txBox="1"/>
              <p:nvPr/>
            </p:nvSpPr>
            <p:spPr>
              <a:xfrm>
                <a:off x="5610349" y="7265082"/>
                <a:ext cx="226092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3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grpSp>
        <p:nvGrpSpPr>
          <p:cNvPr id="152" name="مجموعة 151"/>
          <p:cNvGrpSpPr/>
          <p:nvPr/>
        </p:nvGrpSpPr>
        <p:grpSpPr>
          <a:xfrm rot="18450683">
            <a:off x="3556337" y="2993126"/>
            <a:ext cx="660707" cy="246221"/>
            <a:chOff x="3556337" y="2813354"/>
            <a:chExt cx="660707" cy="246221"/>
          </a:xfrm>
        </p:grpSpPr>
        <p:sp>
          <p:nvSpPr>
            <p:cNvPr id="119" name="مستطيل 118"/>
            <p:cNvSpPr/>
            <p:nvPr/>
          </p:nvSpPr>
          <p:spPr>
            <a:xfrm>
              <a:off x="3556337" y="2813354"/>
              <a:ext cx="56938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جبال الزور</a:t>
              </a:r>
              <a:endParaRPr lang="en-US" sz="800" dirty="0"/>
            </a:p>
          </p:txBody>
        </p:sp>
        <p:grpSp>
          <p:nvGrpSpPr>
            <p:cNvPr id="148" name="مجموعة 147"/>
            <p:cNvGrpSpPr/>
            <p:nvPr/>
          </p:nvGrpSpPr>
          <p:grpSpPr>
            <a:xfrm>
              <a:off x="4049334" y="2813354"/>
              <a:ext cx="167710" cy="246221"/>
              <a:chOff x="5610348" y="7265082"/>
              <a:chExt cx="226095" cy="331938"/>
            </a:xfrm>
          </p:grpSpPr>
          <p:sp>
            <p:nvSpPr>
              <p:cNvPr id="149" name="شكل بيضاوي 148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150" name="مربع نص 149"/>
              <p:cNvSpPr txBox="1"/>
              <p:nvPr/>
            </p:nvSpPr>
            <p:spPr>
              <a:xfrm>
                <a:off x="5610349" y="7265082"/>
                <a:ext cx="226092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1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grpSp>
        <p:nvGrpSpPr>
          <p:cNvPr id="156" name="مجموعة 155"/>
          <p:cNvGrpSpPr/>
          <p:nvPr/>
        </p:nvGrpSpPr>
        <p:grpSpPr>
          <a:xfrm rot="20896024">
            <a:off x="2974140" y="2324129"/>
            <a:ext cx="664754" cy="246221"/>
            <a:chOff x="2981739" y="2387083"/>
            <a:chExt cx="664754" cy="246221"/>
          </a:xfrm>
        </p:grpSpPr>
        <p:sp>
          <p:nvSpPr>
            <p:cNvPr id="106" name="مستطيل 105"/>
            <p:cNvSpPr/>
            <p:nvPr/>
          </p:nvSpPr>
          <p:spPr>
            <a:xfrm>
              <a:off x="2981739" y="2402506"/>
              <a:ext cx="55656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أم العيش</a:t>
              </a:r>
              <a:endParaRPr lang="en-US" sz="800" dirty="0"/>
            </a:p>
          </p:txBody>
        </p:sp>
        <p:grpSp>
          <p:nvGrpSpPr>
            <p:cNvPr id="153" name="مجموعة 152"/>
            <p:cNvGrpSpPr/>
            <p:nvPr/>
          </p:nvGrpSpPr>
          <p:grpSpPr>
            <a:xfrm>
              <a:off x="3478783" y="2387083"/>
              <a:ext cx="167710" cy="246221"/>
              <a:chOff x="5610348" y="7265082"/>
              <a:chExt cx="226095" cy="331938"/>
            </a:xfrm>
          </p:grpSpPr>
          <p:sp>
            <p:nvSpPr>
              <p:cNvPr id="154" name="شكل بيضاوي 153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155" name="مربع نص 154"/>
              <p:cNvSpPr txBox="1"/>
              <p:nvPr/>
            </p:nvSpPr>
            <p:spPr>
              <a:xfrm>
                <a:off x="5610349" y="7265082"/>
                <a:ext cx="226092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5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grpSp>
        <p:nvGrpSpPr>
          <p:cNvPr id="160" name="مجموعة 159"/>
          <p:cNvGrpSpPr/>
          <p:nvPr/>
        </p:nvGrpSpPr>
        <p:grpSpPr>
          <a:xfrm rot="20720035">
            <a:off x="2935816" y="1739714"/>
            <a:ext cx="636243" cy="246221"/>
            <a:chOff x="2987338" y="1671883"/>
            <a:chExt cx="636243" cy="246221"/>
          </a:xfrm>
        </p:grpSpPr>
        <p:sp>
          <p:nvSpPr>
            <p:cNvPr id="102" name="مستطيل 101"/>
            <p:cNvSpPr/>
            <p:nvPr/>
          </p:nvSpPr>
          <p:spPr>
            <a:xfrm>
              <a:off x="2987338" y="1688348"/>
              <a:ext cx="53732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الروضتين</a:t>
              </a:r>
              <a:endParaRPr lang="en-US" sz="800" dirty="0"/>
            </a:p>
          </p:txBody>
        </p:sp>
        <p:grpSp>
          <p:nvGrpSpPr>
            <p:cNvPr id="157" name="مجموعة 156"/>
            <p:cNvGrpSpPr/>
            <p:nvPr/>
          </p:nvGrpSpPr>
          <p:grpSpPr>
            <a:xfrm>
              <a:off x="3455871" y="1671883"/>
              <a:ext cx="167710" cy="246221"/>
              <a:chOff x="5610348" y="7265082"/>
              <a:chExt cx="226095" cy="331938"/>
            </a:xfrm>
          </p:grpSpPr>
          <p:sp>
            <p:nvSpPr>
              <p:cNvPr id="158" name="شكل بيضاوي 157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159" name="مربع نص 158"/>
              <p:cNvSpPr txBox="1"/>
              <p:nvPr/>
            </p:nvSpPr>
            <p:spPr>
              <a:xfrm>
                <a:off x="5610349" y="7265082"/>
                <a:ext cx="226092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4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grpSp>
        <p:nvGrpSpPr>
          <p:cNvPr id="164" name="مجموعة 163"/>
          <p:cNvGrpSpPr/>
          <p:nvPr/>
        </p:nvGrpSpPr>
        <p:grpSpPr>
          <a:xfrm rot="18993650">
            <a:off x="2461906" y="1487197"/>
            <a:ext cx="540099" cy="246221"/>
            <a:chOff x="2799757" y="1273965"/>
            <a:chExt cx="540099" cy="246221"/>
          </a:xfrm>
        </p:grpSpPr>
        <p:sp>
          <p:nvSpPr>
            <p:cNvPr id="98" name="مستطيل 97"/>
            <p:cNvSpPr/>
            <p:nvPr/>
          </p:nvSpPr>
          <p:spPr>
            <a:xfrm>
              <a:off x="2799757" y="1280346"/>
              <a:ext cx="42030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الرتقة</a:t>
              </a:r>
              <a:endParaRPr lang="en-US" sz="800" dirty="0"/>
            </a:p>
          </p:txBody>
        </p:sp>
        <p:grpSp>
          <p:nvGrpSpPr>
            <p:cNvPr id="161" name="مجموعة 160"/>
            <p:cNvGrpSpPr/>
            <p:nvPr/>
          </p:nvGrpSpPr>
          <p:grpSpPr>
            <a:xfrm>
              <a:off x="3172146" y="1273965"/>
              <a:ext cx="167710" cy="246221"/>
              <a:chOff x="5610348" y="7265082"/>
              <a:chExt cx="226095" cy="331938"/>
            </a:xfrm>
          </p:grpSpPr>
          <p:sp>
            <p:nvSpPr>
              <p:cNvPr id="162" name="شكل بيضاوي 161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163" name="مربع نص 162"/>
              <p:cNvSpPr txBox="1"/>
              <p:nvPr/>
            </p:nvSpPr>
            <p:spPr>
              <a:xfrm>
                <a:off x="5610349" y="7265082"/>
                <a:ext cx="226092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2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grpSp>
        <p:nvGrpSpPr>
          <p:cNvPr id="9" name="مجموعة 8"/>
          <p:cNvGrpSpPr/>
          <p:nvPr/>
        </p:nvGrpSpPr>
        <p:grpSpPr>
          <a:xfrm>
            <a:off x="1739864" y="2095691"/>
            <a:ext cx="412186" cy="893308"/>
            <a:chOff x="1739864" y="2095691"/>
            <a:chExt cx="412186" cy="893308"/>
          </a:xfrm>
        </p:grpSpPr>
        <p:sp>
          <p:nvSpPr>
            <p:cNvPr id="110" name="مستطيل 109"/>
            <p:cNvSpPr/>
            <p:nvPr/>
          </p:nvSpPr>
          <p:spPr>
            <a:xfrm rot="17591039">
              <a:off x="1493162" y="2526853"/>
              <a:ext cx="70884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خبارى العوازم</a:t>
              </a:r>
              <a:endParaRPr lang="en-US" sz="800" dirty="0"/>
            </a:p>
          </p:txBody>
        </p:sp>
        <p:grpSp>
          <p:nvGrpSpPr>
            <p:cNvPr id="165" name="مجموعة 164"/>
            <p:cNvGrpSpPr/>
            <p:nvPr/>
          </p:nvGrpSpPr>
          <p:grpSpPr>
            <a:xfrm rot="17591039">
              <a:off x="1855742" y="2145778"/>
              <a:ext cx="346396" cy="246221"/>
              <a:chOff x="5489905" y="7265079"/>
              <a:chExt cx="466987" cy="331938"/>
            </a:xfrm>
          </p:grpSpPr>
          <p:sp>
            <p:nvSpPr>
              <p:cNvPr id="166" name="شكل بيضاوي 165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167" name="مربع نص 166"/>
              <p:cNvSpPr txBox="1"/>
              <p:nvPr/>
            </p:nvSpPr>
            <p:spPr>
              <a:xfrm>
                <a:off x="5489905" y="7265079"/>
                <a:ext cx="466987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9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sp>
        <p:nvSpPr>
          <p:cNvPr id="169" name="مستطيل 168"/>
          <p:cNvSpPr/>
          <p:nvPr/>
        </p:nvSpPr>
        <p:spPr>
          <a:xfrm>
            <a:off x="2017142" y="1965644"/>
            <a:ext cx="4171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800" dirty="0" smtClean="0"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خبارى</a:t>
            </a:r>
            <a:endParaRPr lang="en-US" sz="800" dirty="0"/>
          </a:p>
        </p:txBody>
      </p:sp>
      <p:grpSp>
        <p:nvGrpSpPr>
          <p:cNvPr id="183" name="مجموعة 182"/>
          <p:cNvGrpSpPr/>
          <p:nvPr/>
        </p:nvGrpSpPr>
        <p:grpSpPr>
          <a:xfrm>
            <a:off x="3220668" y="1371605"/>
            <a:ext cx="503664" cy="215444"/>
            <a:chOff x="3174940" y="1201181"/>
            <a:chExt cx="503664" cy="215444"/>
          </a:xfrm>
        </p:grpSpPr>
        <p:sp>
          <p:nvSpPr>
            <p:cNvPr id="170" name="مستطيل 169"/>
            <p:cNvSpPr/>
            <p:nvPr/>
          </p:nvSpPr>
          <p:spPr>
            <a:xfrm>
              <a:off x="3174940" y="1201181"/>
              <a:ext cx="50366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العبدلي</a:t>
              </a:r>
              <a:endParaRPr lang="en-US" sz="800" dirty="0"/>
            </a:p>
          </p:txBody>
        </p:sp>
        <p:sp>
          <p:nvSpPr>
            <p:cNvPr id="171" name="شكل بيضاوي 170"/>
            <p:cNvSpPr/>
            <p:nvPr/>
          </p:nvSpPr>
          <p:spPr>
            <a:xfrm>
              <a:off x="3605841" y="1271758"/>
              <a:ext cx="61505" cy="615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مجموعة 179"/>
          <p:cNvGrpSpPr/>
          <p:nvPr/>
        </p:nvGrpSpPr>
        <p:grpSpPr>
          <a:xfrm rot="18907172">
            <a:off x="532587" y="4619787"/>
            <a:ext cx="521640" cy="215444"/>
            <a:chOff x="1419998" y="4059943"/>
            <a:chExt cx="521640" cy="215444"/>
          </a:xfrm>
        </p:grpSpPr>
        <p:sp>
          <p:nvSpPr>
            <p:cNvPr id="178" name="مستطيل 177"/>
            <p:cNvSpPr/>
            <p:nvPr/>
          </p:nvSpPr>
          <p:spPr>
            <a:xfrm>
              <a:off x="1425150" y="4059943"/>
              <a:ext cx="51648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السالمي</a:t>
              </a:r>
              <a:endParaRPr lang="en-US" sz="800" dirty="0"/>
            </a:p>
          </p:txBody>
        </p:sp>
        <p:sp>
          <p:nvSpPr>
            <p:cNvPr id="179" name="شكل بيضاوي 178"/>
            <p:cNvSpPr/>
            <p:nvPr/>
          </p:nvSpPr>
          <p:spPr>
            <a:xfrm>
              <a:off x="1419998" y="4172223"/>
              <a:ext cx="61505" cy="615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مجموعة 183"/>
          <p:cNvGrpSpPr/>
          <p:nvPr/>
        </p:nvGrpSpPr>
        <p:grpSpPr>
          <a:xfrm>
            <a:off x="3916579" y="6389726"/>
            <a:ext cx="409087" cy="215444"/>
            <a:chOff x="3220252" y="1228665"/>
            <a:chExt cx="409087" cy="215444"/>
          </a:xfrm>
        </p:grpSpPr>
        <p:sp>
          <p:nvSpPr>
            <p:cNvPr id="185" name="مستطيل 184"/>
            <p:cNvSpPr/>
            <p:nvPr/>
          </p:nvSpPr>
          <p:spPr>
            <a:xfrm>
              <a:off x="3220252" y="1228665"/>
              <a:ext cx="40908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الوفرة</a:t>
              </a:r>
              <a:endParaRPr lang="en-US" sz="800" dirty="0"/>
            </a:p>
          </p:txBody>
        </p:sp>
        <p:sp>
          <p:nvSpPr>
            <p:cNvPr id="186" name="شكل بيضاوي 185"/>
            <p:cNvSpPr/>
            <p:nvPr/>
          </p:nvSpPr>
          <p:spPr>
            <a:xfrm>
              <a:off x="3567834" y="1310157"/>
              <a:ext cx="61505" cy="615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مجموعة 186"/>
          <p:cNvGrpSpPr/>
          <p:nvPr/>
        </p:nvGrpSpPr>
        <p:grpSpPr>
          <a:xfrm>
            <a:off x="5532988" y="6347104"/>
            <a:ext cx="372512" cy="215444"/>
            <a:chOff x="3255894" y="1201181"/>
            <a:chExt cx="372512" cy="215444"/>
          </a:xfrm>
        </p:grpSpPr>
        <p:sp>
          <p:nvSpPr>
            <p:cNvPr id="188" name="مستطيل 187"/>
            <p:cNvSpPr/>
            <p:nvPr/>
          </p:nvSpPr>
          <p:spPr>
            <a:xfrm>
              <a:off x="3255894" y="1201181"/>
              <a:ext cx="34176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الزور</a:t>
              </a:r>
              <a:endParaRPr lang="en-US" sz="800" dirty="0"/>
            </a:p>
          </p:txBody>
        </p:sp>
        <p:sp>
          <p:nvSpPr>
            <p:cNvPr id="189" name="شكل بيضاوي 188"/>
            <p:cNvSpPr/>
            <p:nvPr/>
          </p:nvSpPr>
          <p:spPr>
            <a:xfrm>
              <a:off x="3566901" y="1286895"/>
              <a:ext cx="61505" cy="615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مجموعة 189"/>
          <p:cNvGrpSpPr/>
          <p:nvPr/>
        </p:nvGrpSpPr>
        <p:grpSpPr>
          <a:xfrm rot="20553418">
            <a:off x="3211827" y="3825474"/>
            <a:ext cx="463589" cy="215444"/>
            <a:chOff x="3165750" y="1228665"/>
            <a:chExt cx="463589" cy="215444"/>
          </a:xfrm>
        </p:grpSpPr>
        <p:sp>
          <p:nvSpPr>
            <p:cNvPr id="191" name="مستطيل 190"/>
            <p:cNvSpPr/>
            <p:nvPr/>
          </p:nvSpPr>
          <p:spPr>
            <a:xfrm>
              <a:off x="3165750" y="1228665"/>
              <a:ext cx="46358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الجهراء</a:t>
              </a:r>
              <a:endParaRPr lang="en-US" sz="800" dirty="0"/>
            </a:p>
          </p:txBody>
        </p:sp>
        <p:sp>
          <p:nvSpPr>
            <p:cNvPr id="192" name="شكل بيضاوي 191"/>
            <p:cNvSpPr/>
            <p:nvPr/>
          </p:nvSpPr>
          <p:spPr>
            <a:xfrm>
              <a:off x="3567834" y="1310157"/>
              <a:ext cx="61505" cy="615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6" name="مجموعة 195"/>
          <p:cNvGrpSpPr/>
          <p:nvPr/>
        </p:nvGrpSpPr>
        <p:grpSpPr>
          <a:xfrm>
            <a:off x="3623384" y="4249930"/>
            <a:ext cx="500526" cy="246221"/>
            <a:chOff x="3623384" y="4070158"/>
            <a:chExt cx="500526" cy="246221"/>
          </a:xfrm>
        </p:grpSpPr>
        <p:sp>
          <p:nvSpPr>
            <p:cNvPr id="128" name="مستطيل 127"/>
            <p:cNvSpPr/>
            <p:nvPr/>
          </p:nvSpPr>
          <p:spPr>
            <a:xfrm>
              <a:off x="3623384" y="4081186"/>
              <a:ext cx="39786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برقان</a:t>
              </a:r>
              <a:endParaRPr lang="en-US" sz="800" dirty="0"/>
            </a:p>
          </p:txBody>
        </p:sp>
        <p:grpSp>
          <p:nvGrpSpPr>
            <p:cNvPr id="193" name="مجموعة 192"/>
            <p:cNvGrpSpPr/>
            <p:nvPr/>
          </p:nvGrpSpPr>
          <p:grpSpPr>
            <a:xfrm>
              <a:off x="3956200" y="4070158"/>
              <a:ext cx="167710" cy="246221"/>
              <a:chOff x="5610348" y="7265082"/>
              <a:chExt cx="226095" cy="331938"/>
            </a:xfrm>
          </p:grpSpPr>
          <p:sp>
            <p:nvSpPr>
              <p:cNvPr id="194" name="شكل بيضاوي 193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195" name="مربع نص 194"/>
              <p:cNvSpPr txBox="1"/>
              <p:nvPr/>
            </p:nvSpPr>
            <p:spPr>
              <a:xfrm>
                <a:off x="5610349" y="7265082"/>
                <a:ext cx="226092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6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grpSp>
        <p:nvGrpSpPr>
          <p:cNvPr id="205" name="مجموعة 204"/>
          <p:cNvGrpSpPr/>
          <p:nvPr/>
        </p:nvGrpSpPr>
        <p:grpSpPr>
          <a:xfrm>
            <a:off x="3447038" y="4640669"/>
            <a:ext cx="878628" cy="246221"/>
            <a:chOff x="2964414" y="4382948"/>
            <a:chExt cx="878628" cy="246221"/>
          </a:xfrm>
        </p:grpSpPr>
        <p:sp>
          <p:nvSpPr>
            <p:cNvPr id="132" name="مستطيل 131"/>
            <p:cNvSpPr/>
            <p:nvPr/>
          </p:nvSpPr>
          <p:spPr>
            <a:xfrm>
              <a:off x="2964414" y="4396085"/>
              <a:ext cx="77777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Y" sz="8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هضبة الأحمدي</a:t>
              </a:r>
              <a:endParaRPr lang="en-US" sz="800" dirty="0"/>
            </a:p>
          </p:txBody>
        </p:sp>
        <p:grpSp>
          <p:nvGrpSpPr>
            <p:cNvPr id="197" name="مجموعة 196"/>
            <p:cNvGrpSpPr/>
            <p:nvPr/>
          </p:nvGrpSpPr>
          <p:grpSpPr>
            <a:xfrm>
              <a:off x="3675332" y="4382948"/>
              <a:ext cx="167710" cy="246221"/>
              <a:chOff x="5610348" y="7265082"/>
              <a:chExt cx="226095" cy="331938"/>
            </a:xfrm>
          </p:grpSpPr>
          <p:sp>
            <p:nvSpPr>
              <p:cNvPr id="198" name="شكل بيضاوي 197"/>
              <p:cNvSpPr/>
              <p:nvPr/>
            </p:nvSpPr>
            <p:spPr>
              <a:xfrm>
                <a:off x="5610348" y="7318003"/>
                <a:ext cx="226095" cy="226096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199" name="مربع نص 198"/>
              <p:cNvSpPr txBox="1"/>
              <p:nvPr/>
            </p:nvSpPr>
            <p:spPr>
              <a:xfrm>
                <a:off x="5610349" y="7265082"/>
                <a:ext cx="226092" cy="3319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0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8</a:t>
                </a:r>
                <a:endParaRPr lang="ar-SY" sz="10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sp>
        <p:nvSpPr>
          <p:cNvPr id="113" name="مستطيل 112"/>
          <p:cNvSpPr/>
          <p:nvPr/>
        </p:nvSpPr>
        <p:spPr>
          <a:xfrm rot="20160178">
            <a:off x="2561766" y="1174957"/>
            <a:ext cx="3898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800" dirty="0" smtClean="0"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الزبير</a:t>
            </a:r>
            <a:endParaRPr lang="en-US" sz="800" dirty="0"/>
          </a:p>
        </p:txBody>
      </p:sp>
      <p:sp>
        <p:nvSpPr>
          <p:cNvPr id="8" name="شكل حر 7"/>
          <p:cNvSpPr/>
          <p:nvPr/>
        </p:nvSpPr>
        <p:spPr>
          <a:xfrm>
            <a:off x="3281177" y="1929510"/>
            <a:ext cx="331081" cy="232655"/>
          </a:xfrm>
          <a:custGeom>
            <a:avLst/>
            <a:gdLst>
              <a:gd name="connsiteX0" fmla="*/ 133872 w 389870"/>
              <a:gd name="connsiteY0" fmla="*/ 5624 h 262924"/>
              <a:gd name="connsiteX1" fmla="*/ 371997 w 389870"/>
              <a:gd name="connsiteY1" fmla="*/ 62774 h 262924"/>
              <a:gd name="connsiteX2" fmla="*/ 343422 w 389870"/>
              <a:gd name="connsiteY2" fmla="*/ 229461 h 262924"/>
              <a:gd name="connsiteX3" fmla="*/ 110059 w 389870"/>
              <a:gd name="connsiteY3" fmla="*/ 258036 h 262924"/>
              <a:gd name="connsiteX4" fmla="*/ 522 w 389870"/>
              <a:gd name="connsiteY4" fmla="*/ 162786 h 262924"/>
              <a:gd name="connsiteX5" fmla="*/ 71959 w 389870"/>
              <a:gd name="connsiteY5" fmla="*/ 19911 h 262924"/>
              <a:gd name="connsiteX6" fmla="*/ 133872 w 389870"/>
              <a:gd name="connsiteY6" fmla="*/ 5624 h 262924"/>
              <a:gd name="connsiteX0" fmla="*/ 133872 w 389870"/>
              <a:gd name="connsiteY0" fmla="*/ 5624 h 262924"/>
              <a:gd name="connsiteX1" fmla="*/ 371997 w 389870"/>
              <a:gd name="connsiteY1" fmla="*/ 62774 h 262924"/>
              <a:gd name="connsiteX2" fmla="*/ 343422 w 389870"/>
              <a:gd name="connsiteY2" fmla="*/ 229461 h 262924"/>
              <a:gd name="connsiteX3" fmla="*/ 110059 w 389870"/>
              <a:gd name="connsiteY3" fmla="*/ 258036 h 262924"/>
              <a:gd name="connsiteX4" fmla="*/ 522 w 389870"/>
              <a:gd name="connsiteY4" fmla="*/ 162786 h 262924"/>
              <a:gd name="connsiteX5" fmla="*/ 71959 w 389870"/>
              <a:gd name="connsiteY5" fmla="*/ 19911 h 262924"/>
              <a:gd name="connsiteX6" fmla="*/ 133872 w 389870"/>
              <a:gd name="connsiteY6" fmla="*/ 5624 h 262924"/>
              <a:gd name="connsiteX0" fmla="*/ 222112 w 383506"/>
              <a:gd name="connsiteY0" fmla="*/ 3736 h 268067"/>
              <a:gd name="connsiteX1" fmla="*/ 372131 w 383506"/>
              <a:gd name="connsiteY1" fmla="*/ 67917 h 268067"/>
              <a:gd name="connsiteX2" fmla="*/ 343556 w 383506"/>
              <a:gd name="connsiteY2" fmla="*/ 234604 h 268067"/>
              <a:gd name="connsiteX3" fmla="*/ 110193 w 383506"/>
              <a:gd name="connsiteY3" fmla="*/ 263179 h 268067"/>
              <a:gd name="connsiteX4" fmla="*/ 656 w 383506"/>
              <a:gd name="connsiteY4" fmla="*/ 167929 h 268067"/>
              <a:gd name="connsiteX5" fmla="*/ 72093 w 383506"/>
              <a:gd name="connsiteY5" fmla="*/ 25054 h 268067"/>
              <a:gd name="connsiteX6" fmla="*/ 222112 w 383506"/>
              <a:gd name="connsiteY6" fmla="*/ 3736 h 268067"/>
              <a:gd name="connsiteX0" fmla="*/ 212722 w 374116"/>
              <a:gd name="connsiteY0" fmla="*/ 3278 h 268638"/>
              <a:gd name="connsiteX1" fmla="*/ 362741 w 374116"/>
              <a:gd name="connsiteY1" fmla="*/ 67459 h 268638"/>
              <a:gd name="connsiteX2" fmla="*/ 334166 w 374116"/>
              <a:gd name="connsiteY2" fmla="*/ 234146 h 268638"/>
              <a:gd name="connsiteX3" fmla="*/ 100803 w 374116"/>
              <a:gd name="connsiteY3" fmla="*/ 262721 h 268638"/>
              <a:gd name="connsiteX4" fmla="*/ 791 w 374116"/>
              <a:gd name="connsiteY4" fmla="*/ 153410 h 268638"/>
              <a:gd name="connsiteX5" fmla="*/ 62703 w 374116"/>
              <a:gd name="connsiteY5" fmla="*/ 24596 h 268638"/>
              <a:gd name="connsiteX6" fmla="*/ 212722 w 374116"/>
              <a:gd name="connsiteY6" fmla="*/ 3278 h 268638"/>
              <a:gd name="connsiteX0" fmla="*/ 212722 w 371690"/>
              <a:gd name="connsiteY0" fmla="*/ 3278 h 267447"/>
              <a:gd name="connsiteX1" fmla="*/ 362741 w 371690"/>
              <a:gd name="connsiteY1" fmla="*/ 67459 h 267447"/>
              <a:gd name="connsiteX2" fmla="*/ 327022 w 371690"/>
              <a:gd name="connsiteY2" fmla="*/ 229459 h 267447"/>
              <a:gd name="connsiteX3" fmla="*/ 100803 w 371690"/>
              <a:gd name="connsiteY3" fmla="*/ 262721 h 267447"/>
              <a:gd name="connsiteX4" fmla="*/ 791 w 371690"/>
              <a:gd name="connsiteY4" fmla="*/ 153410 h 267447"/>
              <a:gd name="connsiteX5" fmla="*/ 62703 w 371690"/>
              <a:gd name="connsiteY5" fmla="*/ 24596 h 267447"/>
              <a:gd name="connsiteX6" fmla="*/ 212722 w 371690"/>
              <a:gd name="connsiteY6" fmla="*/ 3278 h 267447"/>
              <a:gd name="connsiteX0" fmla="*/ 224667 w 370851"/>
              <a:gd name="connsiteY0" fmla="*/ 4927 h 262065"/>
              <a:gd name="connsiteX1" fmla="*/ 362780 w 370851"/>
              <a:gd name="connsiteY1" fmla="*/ 62077 h 262065"/>
              <a:gd name="connsiteX2" fmla="*/ 327061 w 370851"/>
              <a:gd name="connsiteY2" fmla="*/ 224077 h 262065"/>
              <a:gd name="connsiteX3" fmla="*/ 100842 w 370851"/>
              <a:gd name="connsiteY3" fmla="*/ 257339 h 262065"/>
              <a:gd name="connsiteX4" fmla="*/ 830 w 370851"/>
              <a:gd name="connsiteY4" fmla="*/ 148028 h 262065"/>
              <a:gd name="connsiteX5" fmla="*/ 62742 w 370851"/>
              <a:gd name="connsiteY5" fmla="*/ 19214 h 262065"/>
              <a:gd name="connsiteX6" fmla="*/ 224667 w 370851"/>
              <a:gd name="connsiteY6" fmla="*/ 4927 h 262065"/>
              <a:gd name="connsiteX0" fmla="*/ 224667 w 370392"/>
              <a:gd name="connsiteY0" fmla="*/ 4927 h 256162"/>
              <a:gd name="connsiteX1" fmla="*/ 362780 w 370392"/>
              <a:gd name="connsiteY1" fmla="*/ 62077 h 256162"/>
              <a:gd name="connsiteX2" fmla="*/ 327061 w 370392"/>
              <a:gd name="connsiteY2" fmla="*/ 224077 h 256162"/>
              <a:gd name="connsiteX3" fmla="*/ 115130 w 370392"/>
              <a:gd name="connsiteY3" fmla="*/ 250308 h 256162"/>
              <a:gd name="connsiteX4" fmla="*/ 830 w 370392"/>
              <a:gd name="connsiteY4" fmla="*/ 148028 h 256162"/>
              <a:gd name="connsiteX5" fmla="*/ 62742 w 370392"/>
              <a:gd name="connsiteY5" fmla="*/ 19214 h 256162"/>
              <a:gd name="connsiteX6" fmla="*/ 224667 w 370392"/>
              <a:gd name="connsiteY6" fmla="*/ 4927 h 25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392" h="256162">
                <a:moveTo>
                  <a:pt x="224667" y="4927"/>
                </a:moveTo>
                <a:cubicBezTo>
                  <a:pt x="274673" y="12071"/>
                  <a:pt x="345714" y="25552"/>
                  <a:pt x="362780" y="62077"/>
                </a:cubicBezTo>
                <a:cubicBezTo>
                  <a:pt x="379846" y="98602"/>
                  <a:pt x="368336" y="192705"/>
                  <a:pt x="327061" y="224077"/>
                </a:cubicBezTo>
                <a:cubicBezTo>
                  <a:pt x="285786" y="255449"/>
                  <a:pt x="169502" y="262983"/>
                  <a:pt x="115130" y="250308"/>
                </a:cubicBezTo>
                <a:cubicBezTo>
                  <a:pt x="60758" y="237633"/>
                  <a:pt x="7180" y="187715"/>
                  <a:pt x="830" y="148028"/>
                </a:cubicBezTo>
                <a:cubicBezTo>
                  <a:pt x="-5520" y="108341"/>
                  <a:pt x="25436" y="43064"/>
                  <a:pt x="62742" y="19214"/>
                </a:cubicBezTo>
                <a:cubicBezTo>
                  <a:pt x="100048" y="-4636"/>
                  <a:pt x="174661" y="-2217"/>
                  <a:pt x="224667" y="49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شكل حر 114"/>
          <p:cNvSpPr/>
          <p:nvPr/>
        </p:nvSpPr>
        <p:spPr>
          <a:xfrm rot="4500000">
            <a:off x="4344689" y="5536619"/>
            <a:ext cx="362855" cy="232655"/>
          </a:xfrm>
          <a:custGeom>
            <a:avLst/>
            <a:gdLst>
              <a:gd name="connsiteX0" fmla="*/ 133872 w 389870"/>
              <a:gd name="connsiteY0" fmla="*/ 5624 h 262924"/>
              <a:gd name="connsiteX1" fmla="*/ 371997 w 389870"/>
              <a:gd name="connsiteY1" fmla="*/ 62774 h 262924"/>
              <a:gd name="connsiteX2" fmla="*/ 343422 w 389870"/>
              <a:gd name="connsiteY2" fmla="*/ 229461 h 262924"/>
              <a:gd name="connsiteX3" fmla="*/ 110059 w 389870"/>
              <a:gd name="connsiteY3" fmla="*/ 258036 h 262924"/>
              <a:gd name="connsiteX4" fmla="*/ 522 w 389870"/>
              <a:gd name="connsiteY4" fmla="*/ 162786 h 262924"/>
              <a:gd name="connsiteX5" fmla="*/ 71959 w 389870"/>
              <a:gd name="connsiteY5" fmla="*/ 19911 h 262924"/>
              <a:gd name="connsiteX6" fmla="*/ 133872 w 389870"/>
              <a:gd name="connsiteY6" fmla="*/ 5624 h 262924"/>
              <a:gd name="connsiteX0" fmla="*/ 133872 w 389870"/>
              <a:gd name="connsiteY0" fmla="*/ 5624 h 262924"/>
              <a:gd name="connsiteX1" fmla="*/ 371997 w 389870"/>
              <a:gd name="connsiteY1" fmla="*/ 62774 h 262924"/>
              <a:gd name="connsiteX2" fmla="*/ 343422 w 389870"/>
              <a:gd name="connsiteY2" fmla="*/ 229461 h 262924"/>
              <a:gd name="connsiteX3" fmla="*/ 110059 w 389870"/>
              <a:gd name="connsiteY3" fmla="*/ 258036 h 262924"/>
              <a:gd name="connsiteX4" fmla="*/ 522 w 389870"/>
              <a:gd name="connsiteY4" fmla="*/ 162786 h 262924"/>
              <a:gd name="connsiteX5" fmla="*/ 71959 w 389870"/>
              <a:gd name="connsiteY5" fmla="*/ 19911 h 262924"/>
              <a:gd name="connsiteX6" fmla="*/ 133872 w 389870"/>
              <a:gd name="connsiteY6" fmla="*/ 5624 h 262924"/>
              <a:gd name="connsiteX0" fmla="*/ 222112 w 383506"/>
              <a:gd name="connsiteY0" fmla="*/ 3736 h 268067"/>
              <a:gd name="connsiteX1" fmla="*/ 372131 w 383506"/>
              <a:gd name="connsiteY1" fmla="*/ 67917 h 268067"/>
              <a:gd name="connsiteX2" fmla="*/ 343556 w 383506"/>
              <a:gd name="connsiteY2" fmla="*/ 234604 h 268067"/>
              <a:gd name="connsiteX3" fmla="*/ 110193 w 383506"/>
              <a:gd name="connsiteY3" fmla="*/ 263179 h 268067"/>
              <a:gd name="connsiteX4" fmla="*/ 656 w 383506"/>
              <a:gd name="connsiteY4" fmla="*/ 167929 h 268067"/>
              <a:gd name="connsiteX5" fmla="*/ 72093 w 383506"/>
              <a:gd name="connsiteY5" fmla="*/ 25054 h 268067"/>
              <a:gd name="connsiteX6" fmla="*/ 222112 w 383506"/>
              <a:gd name="connsiteY6" fmla="*/ 3736 h 268067"/>
              <a:gd name="connsiteX0" fmla="*/ 212722 w 374116"/>
              <a:gd name="connsiteY0" fmla="*/ 3278 h 268638"/>
              <a:gd name="connsiteX1" fmla="*/ 362741 w 374116"/>
              <a:gd name="connsiteY1" fmla="*/ 67459 h 268638"/>
              <a:gd name="connsiteX2" fmla="*/ 334166 w 374116"/>
              <a:gd name="connsiteY2" fmla="*/ 234146 h 268638"/>
              <a:gd name="connsiteX3" fmla="*/ 100803 w 374116"/>
              <a:gd name="connsiteY3" fmla="*/ 262721 h 268638"/>
              <a:gd name="connsiteX4" fmla="*/ 791 w 374116"/>
              <a:gd name="connsiteY4" fmla="*/ 153410 h 268638"/>
              <a:gd name="connsiteX5" fmla="*/ 62703 w 374116"/>
              <a:gd name="connsiteY5" fmla="*/ 24596 h 268638"/>
              <a:gd name="connsiteX6" fmla="*/ 212722 w 374116"/>
              <a:gd name="connsiteY6" fmla="*/ 3278 h 268638"/>
              <a:gd name="connsiteX0" fmla="*/ 212722 w 371690"/>
              <a:gd name="connsiteY0" fmla="*/ 3278 h 267447"/>
              <a:gd name="connsiteX1" fmla="*/ 362741 w 371690"/>
              <a:gd name="connsiteY1" fmla="*/ 67459 h 267447"/>
              <a:gd name="connsiteX2" fmla="*/ 327022 w 371690"/>
              <a:gd name="connsiteY2" fmla="*/ 229459 h 267447"/>
              <a:gd name="connsiteX3" fmla="*/ 100803 w 371690"/>
              <a:gd name="connsiteY3" fmla="*/ 262721 h 267447"/>
              <a:gd name="connsiteX4" fmla="*/ 791 w 371690"/>
              <a:gd name="connsiteY4" fmla="*/ 153410 h 267447"/>
              <a:gd name="connsiteX5" fmla="*/ 62703 w 371690"/>
              <a:gd name="connsiteY5" fmla="*/ 24596 h 267447"/>
              <a:gd name="connsiteX6" fmla="*/ 212722 w 371690"/>
              <a:gd name="connsiteY6" fmla="*/ 3278 h 267447"/>
              <a:gd name="connsiteX0" fmla="*/ 224667 w 370851"/>
              <a:gd name="connsiteY0" fmla="*/ 4927 h 262065"/>
              <a:gd name="connsiteX1" fmla="*/ 362780 w 370851"/>
              <a:gd name="connsiteY1" fmla="*/ 62077 h 262065"/>
              <a:gd name="connsiteX2" fmla="*/ 327061 w 370851"/>
              <a:gd name="connsiteY2" fmla="*/ 224077 h 262065"/>
              <a:gd name="connsiteX3" fmla="*/ 100842 w 370851"/>
              <a:gd name="connsiteY3" fmla="*/ 257339 h 262065"/>
              <a:gd name="connsiteX4" fmla="*/ 830 w 370851"/>
              <a:gd name="connsiteY4" fmla="*/ 148028 h 262065"/>
              <a:gd name="connsiteX5" fmla="*/ 62742 w 370851"/>
              <a:gd name="connsiteY5" fmla="*/ 19214 h 262065"/>
              <a:gd name="connsiteX6" fmla="*/ 224667 w 370851"/>
              <a:gd name="connsiteY6" fmla="*/ 4927 h 262065"/>
              <a:gd name="connsiteX0" fmla="*/ 224667 w 370392"/>
              <a:gd name="connsiteY0" fmla="*/ 4927 h 256162"/>
              <a:gd name="connsiteX1" fmla="*/ 362780 w 370392"/>
              <a:gd name="connsiteY1" fmla="*/ 62077 h 256162"/>
              <a:gd name="connsiteX2" fmla="*/ 327061 w 370392"/>
              <a:gd name="connsiteY2" fmla="*/ 224077 h 256162"/>
              <a:gd name="connsiteX3" fmla="*/ 115130 w 370392"/>
              <a:gd name="connsiteY3" fmla="*/ 250308 h 256162"/>
              <a:gd name="connsiteX4" fmla="*/ 830 w 370392"/>
              <a:gd name="connsiteY4" fmla="*/ 148028 h 256162"/>
              <a:gd name="connsiteX5" fmla="*/ 62742 w 370392"/>
              <a:gd name="connsiteY5" fmla="*/ 19214 h 256162"/>
              <a:gd name="connsiteX6" fmla="*/ 224667 w 370392"/>
              <a:gd name="connsiteY6" fmla="*/ 4927 h 25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392" h="256162">
                <a:moveTo>
                  <a:pt x="224667" y="4927"/>
                </a:moveTo>
                <a:cubicBezTo>
                  <a:pt x="274673" y="12071"/>
                  <a:pt x="345714" y="25552"/>
                  <a:pt x="362780" y="62077"/>
                </a:cubicBezTo>
                <a:cubicBezTo>
                  <a:pt x="379846" y="98602"/>
                  <a:pt x="368336" y="192705"/>
                  <a:pt x="327061" y="224077"/>
                </a:cubicBezTo>
                <a:cubicBezTo>
                  <a:pt x="285786" y="255449"/>
                  <a:pt x="169502" y="262983"/>
                  <a:pt x="115130" y="250308"/>
                </a:cubicBezTo>
                <a:cubicBezTo>
                  <a:pt x="60758" y="237633"/>
                  <a:pt x="7180" y="187715"/>
                  <a:pt x="830" y="148028"/>
                </a:cubicBezTo>
                <a:cubicBezTo>
                  <a:pt x="-5520" y="108341"/>
                  <a:pt x="25436" y="43064"/>
                  <a:pt x="62742" y="19214"/>
                </a:cubicBezTo>
                <a:cubicBezTo>
                  <a:pt x="100048" y="-4636"/>
                  <a:pt x="174661" y="-2217"/>
                  <a:pt x="224667" y="4927"/>
                </a:cubicBezTo>
                <a:close/>
              </a:path>
            </a:pathLst>
          </a:custGeom>
          <a:noFill/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شكل حر 122"/>
          <p:cNvSpPr/>
          <p:nvPr/>
        </p:nvSpPr>
        <p:spPr>
          <a:xfrm rot="4958445">
            <a:off x="3571389" y="2477160"/>
            <a:ext cx="104060" cy="138791"/>
          </a:xfrm>
          <a:custGeom>
            <a:avLst/>
            <a:gdLst>
              <a:gd name="connsiteX0" fmla="*/ 133872 w 389870"/>
              <a:gd name="connsiteY0" fmla="*/ 5624 h 262924"/>
              <a:gd name="connsiteX1" fmla="*/ 371997 w 389870"/>
              <a:gd name="connsiteY1" fmla="*/ 62774 h 262924"/>
              <a:gd name="connsiteX2" fmla="*/ 343422 w 389870"/>
              <a:gd name="connsiteY2" fmla="*/ 229461 h 262924"/>
              <a:gd name="connsiteX3" fmla="*/ 110059 w 389870"/>
              <a:gd name="connsiteY3" fmla="*/ 258036 h 262924"/>
              <a:gd name="connsiteX4" fmla="*/ 522 w 389870"/>
              <a:gd name="connsiteY4" fmla="*/ 162786 h 262924"/>
              <a:gd name="connsiteX5" fmla="*/ 71959 w 389870"/>
              <a:gd name="connsiteY5" fmla="*/ 19911 h 262924"/>
              <a:gd name="connsiteX6" fmla="*/ 133872 w 389870"/>
              <a:gd name="connsiteY6" fmla="*/ 5624 h 262924"/>
              <a:gd name="connsiteX0" fmla="*/ 133872 w 389870"/>
              <a:gd name="connsiteY0" fmla="*/ 5624 h 262924"/>
              <a:gd name="connsiteX1" fmla="*/ 371997 w 389870"/>
              <a:gd name="connsiteY1" fmla="*/ 62774 h 262924"/>
              <a:gd name="connsiteX2" fmla="*/ 343422 w 389870"/>
              <a:gd name="connsiteY2" fmla="*/ 229461 h 262924"/>
              <a:gd name="connsiteX3" fmla="*/ 110059 w 389870"/>
              <a:gd name="connsiteY3" fmla="*/ 258036 h 262924"/>
              <a:gd name="connsiteX4" fmla="*/ 522 w 389870"/>
              <a:gd name="connsiteY4" fmla="*/ 162786 h 262924"/>
              <a:gd name="connsiteX5" fmla="*/ 71959 w 389870"/>
              <a:gd name="connsiteY5" fmla="*/ 19911 h 262924"/>
              <a:gd name="connsiteX6" fmla="*/ 133872 w 389870"/>
              <a:gd name="connsiteY6" fmla="*/ 5624 h 262924"/>
              <a:gd name="connsiteX0" fmla="*/ 222112 w 383506"/>
              <a:gd name="connsiteY0" fmla="*/ 3736 h 268067"/>
              <a:gd name="connsiteX1" fmla="*/ 372131 w 383506"/>
              <a:gd name="connsiteY1" fmla="*/ 67917 h 268067"/>
              <a:gd name="connsiteX2" fmla="*/ 343556 w 383506"/>
              <a:gd name="connsiteY2" fmla="*/ 234604 h 268067"/>
              <a:gd name="connsiteX3" fmla="*/ 110193 w 383506"/>
              <a:gd name="connsiteY3" fmla="*/ 263179 h 268067"/>
              <a:gd name="connsiteX4" fmla="*/ 656 w 383506"/>
              <a:gd name="connsiteY4" fmla="*/ 167929 h 268067"/>
              <a:gd name="connsiteX5" fmla="*/ 72093 w 383506"/>
              <a:gd name="connsiteY5" fmla="*/ 25054 h 268067"/>
              <a:gd name="connsiteX6" fmla="*/ 222112 w 383506"/>
              <a:gd name="connsiteY6" fmla="*/ 3736 h 268067"/>
              <a:gd name="connsiteX0" fmla="*/ 212722 w 374116"/>
              <a:gd name="connsiteY0" fmla="*/ 3278 h 268638"/>
              <a:gd name="connsiteX1" fmla="*/ 362741 w 374116"/>
              <a:gd name="connsiteY1" fmla="*/ 67459 h 268638"/>
              <a:gd name="connsiteX2" fmla="*/ 334166 w 374116"/>
              <a:gd name="connsiteY2" fmla="*/ 234146 h 268638"/>
              <a:gd name="connsiteX3" fmla="*/ 100803 w 374116"/>
              <a:gd name="connsiteY3" fmla="*/ 262721 h 268638"/>
              <a:gd name="connsiteX4" fmla="*/ 791 w 374116"/>
              <a:gd name="connsiteY4" fmla="*/ 153410 h 268638"/>
              <a:gd name="connsiteX5" fmla="*/ 62703 w 374116"/>
              <a:gd name="connsiteY5" fmla="*/ 24596 h 268638"/>
              <a:gd name="connsiteX6" fmla="*/ 212722 w 374116"/>
              <a:gd name="connsiteY6" fmla="*/ 3278 h 268638"/>
              <a:gd name="connsiteX0" fmla="*/ 212722 w 371690"/>
              <a:gd name="connsiteY0" fmla="*/ 3278 h 267447"/>
              <a:gd name="connsiteX1" fmla="*/ 362741 w 371690"/>
              <a:gd name="connsiteY1" fmla="*/ 67459 h 267447"/>
              <a:gd name="connsiteX2" fmla="*/ 327022 w 371690"/>
              <a:gd name="connsiteY2" fmla="*/ 229459 h 267447"/>
              <a:gd name="connsiteX3" fmla="*/ 100803 w 371690"/>
              <a:gd name="connsiteY3" fmla="*/ 262721 h 267447"/>
              <a:gd name="connsiteX4" fmla="*/ 791 w 371690"/>
              <a:gd name="connsiteY4" fmla="*/ 153410 h 267447"/>
              <a:gd name="connsiteX5" fmla="*/ 62703 w 371690"/>
              <a:gd name="connsiteY5" fmla="*/ 24596 h 267447"/>
              <a:gd name="connsiteX6" fmla="*/ 212722 w 371690"/>
              <a:gd name="connsiteY6" fmla="*/ 3278 h 267447"/>
              <a:gd name="connsiteX0" fmla="*/ 224667 w 370851"/>
              <a:gd name="connsiteY0" fmla="*/ 4927 h 262065"/>
              <a:gd name="connsiteX1" fmla="*/ 362780 w 370851"/>
              <a:gd name="connsiteY1" fmla="*/ 62077 h 262065"/>
              <a:gd name="connsiteX2" fmla="*/ 327061 w 370851"/>
              <a:gd name="connsiteY2" fmla="*/ 224077 h 262065"/>
              <a:gd name="connsiteX3" fmla="*/ 100842 w 370851"/>
              <a:gd name="connsiteY3" fmla="*/ 257339 h 262065"/>
              <a:gd name="connsiteX4" fmla="*/ 830 w 370851"/>
              <a:gd name="connsiteY4" fmla="*/ 148028 h 262065"/>
              <a:gd name="connsiteX5" fmla="*/ 62742 w 370851"/>
              <a:gd name="connsiteY5" fmla="*/ 19214 h 262065"/>
              <a:gd name="connsiteX6" fmla="*/ 224667 w 370851"/>
              <a:gd name="connsiteY6" fmla="*/ 4927 h 262065"/>
              <a:gd name="connsiteX0" fmla="*/ 224667 w 370392"/>
              <a:gd name="connsiteY0" fmla="*/ 4927 h 256162"/>
              <a:gd name="connsiteX1" fmla="*/ 362780 w 370392"/>
              <a:gd name="connsiteY1" fmla="*/ 62077 h 256162"/>
              <a:gd name="connsiteX2" fmla="*/ 327061 w 370392"/>
              <a:gd name="connsiteY2" fmla="*/ 224077 h 256162"/>
              <a:gd name="connsiteX3" fmla="*/ 115130 w 370392"/>
              <a:gd name="connsiteY3" fmla="*/ 250308 h 256162"/>
              <a:gd name="connsiteX4" fmla="*/ 830 w 370392"/>
              <a:gd name="connsiteY4" fmla="*/ 148028 h 256162"/>
              <a:gd name="connsiteX5" fmla="*/ 62742 w 370392"/>
              <a:gd name="connsiteY5" fmla="*/ 19214 h 256162"/>
              <a:gd name="connsiteX6" fmla="*/ 224667 w 370392"/>
              <a:gd name="connsiteY6" fmla="*/ 4927 h 25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392" h="256162">
                <a:moveTo>
                  <a:pt x="224667" y="4927"/>
                </a:moveTo>
                <a:cubicBezTo>
                  <a:pt x="274673" y="12071"/>
                  <a:pt x="345714" y="25552"/>
                  <a:pt x="362780" y="62077"/>
                </a:cubicBezTo>
                <a:cubicBezTo>
                  <a:pt x="379846" y="98602"/>
                  <a:pt x="368336" y="192705"/>
                  <a:pt x="327061" y="224077"/>
                </a:cubicBezTo>
                <a:cubicBezTo>
                  <a:pt x="285786" y="255449"/>
                  <a:pt x="169502" y="262983"/>
                  <a:pt x="115130" y="250308"/>
                </a:cubicBezTo>
                <a:cubicBezTo>
                  <a:pt x="60758" y="237633"/>
                  <a:pt x="7180" y="187715"/>
                  <a:pt x="830" y="148028"/>
                </a:cubicBezTo>
                <a:cubicBezTo>
                  <a:pt x="-5520" y="108341"/>
                  <a:pt x="25436" y="43064"/>
                  <a:pt x="62742" y="19214"/>
                </a:cubicBezTo>
                <a:cubicBezTo>
                  <a:pt x="100048" y="-4636"/>
                  <a:pt x="174661" y="-2217"/>
                  <a:pt x="224667" y="49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مستطيل 125"/>
          <p:cNvSpPr/>
          <p:nvPr/>
        </p:nvSpPr>
        <p:spPr>
          <a:xfrm>
            <a:off x="1632279" y="4725691"/>
            <a:ext cx="7120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800" dirty="0" smtClean="0">
                <a:latin typeface="Al-Jazeera-Arabic-Regular" panose="01000500000000020006" pitchFamily="2" charset="-78"/>
                <a:cs typeface="Al-Jazeera-Arabic-Regular" panose="01000500000000020006" pitchFamily="2" charset="-78"/>
              </a:rPr>
              <a:t>سهل الدبدبة</a:t>
            </a:r>
            <a:endParaRPr lang="en-US" sz="800" dirty="0"/>
          </a:p>
        </p:txBody>
      </p:sp>
      <p:sp>
        <p:nvSpPr>
          <p:cNvPr id="16" name="شكل حر 15"/>
          <p:cNvSpPr/>
          <p:nvPr/>
        </p:nvSpPr>
        <p:spPr>
          <a:xfrm>
            <a:off x="349250" y="1458727"/>
            <a:ext cx="2463800" cy="3506973"/>
          </a:xfrm>
          <a:custGeom>
            <a:avLst/>
            <a:gdLst>
              <a:gd name="connsiteX0" fmla="*/ 2463800 w 2463800"/>
              <a:gd name="connsiteY0" fmla="*/ 20823 h 3506973"/>
              <a:gd name="connsiteX1" fmla="*/ 2273300 w 2463800"/>
              <a:gd name="connsiteY1" fmla="*/ 8123 h 3506973"/>
              <a:gd name="connsiteX2" fmla="*/ 2082800 w 2463800"/>
              <a:gd name="connsiteY2" fmla="*/ 128773 h 3506973"/>
              <a:gd name="connsiteX3" fmla="*/ 1758950 w 2463800"/>
              <a:gd name="connsiteY3" fmla="*/ 211323 h 3506973"/>
              <a:gd name="connsiteX4" fmla="*/ 1524000 w 2463800"/>
              <a:gd name="connsiteY4" fmla="*/ 554223 h 3506973"/>
              <a:gd name="connsiteX5" fmla="*/ 1466850 w 2463800"/>
              <a:gd name="connsiteY5" fmla="*/ 884423 h 3506973"/>
              <a:gd name="connsiteX6" fmla="*/ 1314450 w 2463800"/>
              <a:gd name="connsiteY6" fmla="*/ 1252723 h 3506973"/>
              <a:gd name="connsiteX7" fmla="*/ 1155700 w 2463800"/>
              <a:gd name="connsiteY7" fmla="*/ 1716273 h 3506973"/>
              <a:gd name="connsiteX8" fmla="*/ 939800 w 2463800"/>
              <a:gd name="connsiteY8" fmla="*/ 2071873 h 3506973"/>
              <a:gd name="connsiteX9" fmla="*/ 768350 w 2463800"/>
              <a:gd name="connsiteY9" fmla="*/ 2370323 h 3506973"/>
              <a:gd name="connsiteX10" fmla="*/ 673100 w 2463800"/>
              <a:gd name="connsiteY10" fmla="*/ 2579873 h 3506973"/>
              <a:gd name="connsiteX11" fmla="*/ 508000 w 2463800"/>
              <a:gd name="connsiteY11" fmla="*/ 2795773 h 3506973"/>
              <a:gd name="connsiteX12" fmla="*/ 349250 w 2463800"/>
              <a:gd name="connsiteY12" fmla="*/ 3113273 h 3506973"/>
              <a:gd name="connsiteX13" fmla="*/ 101600 w 2463800"/>
              <a:gd name="connsiteY13" fmla="*/ 3430773 h 3506973"/>
              <a:gd name="connsiteX14" fmla="*/ 0 w 2463800"/>
              <a:gd name="connsiteY14" fmla="*/ 3506973 h 350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3800" h="3506973">
                <a:moveTo>
                  <a:pt x="2463800" y="20823"/>
                </a:moveTo>
                <a:cubicBezTo>
                  <a:pt x="2400300" y="5477"/>
                  <a:pt x="2336800" y="-9869"/>
                  <a:pt x="2273300" y="8123"/>
                </a:cubicBezTo>
                <a:cubicBezTo>
                  <a:pt x="2209800" y="26115"/>
                  <a:pt x="2168525" y="94906"/>
                  <a:pt x="2082800" y="128773"/>
                </a:cubicBezTo>
                <a:cubicBezTo>
                  <a:pt x="1997075" y="162640"/>
                  <a:pt x="1852083" y="140415"/>
                  <a:pt x="1758950" y="211323"/>
                </a:cubicBezTo>
                <a:cubicBezTo>
                  <a:pt x="1665817" y="282231"/>
                  <a:pt x="1572683" y="442040"/>
                  <a:pt x="1524000" y="554223"/>
                </a:cubicBezTo>
                <a:cubicBezTo>
                  <a:pt x="1475317" y="666406"/>
                  <a:pt x="1501775" y="768006"/>
                  <a:pt x="1466850" y="884423"/>
                </a:cubicBezTo>
                <a:cubicBezTo>
                  <a:pt x="1431925" y="1000840"/>
                  <a:pt x="1366308" y="1114081"/>
                  <a:pt x="1314450" y="1252723"/>
                </a:cubicBezTo>
                <a:cubicBezTo>
                  <a:pt x="1262592" y="1391365"/>
                  <a:pt x="1218142" y="1579748"/>
                  <a:pt x="1155700" y="1716273"/>
                </a:cubicBezTo>
                <a:cubicBezTo>
                  <a:pt x="1093258" y="1852798"/>
                  <a:pt x="1004358" y="1962865"/>
                  <a:pt x="939800" y="2071873"/>
                </a:cubicBezTo>
                <a:cubicBezTo>
                  <a:pt x="875242" y="2180881"/>
                  <a:pt x="812800" y="2285656"/>
                  <a:pt x="768350" y="2370323"/>
                </a:cubicBezTo>
                <a:cubicBezTo>
                  <a:pt x="723900" y="2454990"/>
                  <a:pt x="716492" y="2508965"/>
                  <a:pt x="673100" y="2579873"/>
                </a:cubicBezTo>
                <a:cubicBezTo>
                  <a:pt x="629708" y="2650781"/>
                  <a:pt x="561975" y="2706873"/>
                  <a:pt x="508000" y="2795773"/>
                </a:cubicBezTo>
                <a:cubicBezTo>
                  <a:pt x="454025" y="2884673"/>
                  <a:pt x="416983" y="3007440"/>
                  <a:pt x="349250" y="3113273"/>
                </a:cubicBezTo>
                <a:cubicBezTo>
                  <a:pt x="281517" y="3219106"/>
                  <a:pt x="159808" y="3365156"/>
                  <a:pt x="101600" y="3430773"/>
                </a:cubicBezTo>
                <a:cubicBezTo>
                  <a:pt x="43392" y="3496390"/>
                  <a:pt x="21696" y="3501681"/>
                  <a:pt x="0" y="3506973"/>
                </a:cubicBezTo>
              </a:path>
            </a:pathLst>
          </a:cu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6" name="رابط مستقيم 265"/>
          <p:cNvCxnSpPr/>
          <p:nvPr/>
        </p:nvCxnSpPr>
        <p:spPr>
          <a:xfrm>
            <a:off x="4159691" y="4395440"/>
            <a:ext cx="215240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7" name="رابط مستقيم 266"/>
          <p:cNvCxnSpPr/>
          <p:nvPr/>
        </p:nvCxnSpPr>
        <p:spPr>
          <a:xfrm>
            <a:off x="3902970" y="5383414"/>
            <a:ext cx="215240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5" name="مجموعة 44"/>
          <p:cNvGrpSpPr/>
          <p:nvPr/>
        </p:nvGrpSpPr>
        <p:grpSpPr>
          <a:xfrm>
            <a:off x="979496" y="5405356"/>
            <a:ext cx="1444236" cy="1489936"/>
            <a:chOff x="979496" y="5405356"/>
            <a:chExt cx="1444236" cy="1489936"/>
          </a:xfrm>
        </p:grpSpPr>
        <p:sp>
          <p:nvSpPr>
            <p:cNvPr id="269" name="مستطيل مستدير الزوايا 268"/>
            <p:cNvSpPr/>
            <p:nvPr/>
          </p:nvSpPr>
          <p:spPr>
            <a:xfrm>
              <a:off x="979496" y="5405356"/>
              <a:ext cx="1444236" cy="1489936"/>
            </a:xfrm>
            <a:prstGeom prst="roundRect">
              <a:avLst>
                <a:gd name="adj" fmla="val 6676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173" name="شكل حر 172"/>
            <p:cNvSpPr/>
            <p:nvPr/>
          </p:nvSpPr>
          <p:spPr>
            <a:xfrm rot="4500000">
              <a:off x="1891971" y="6450655"/>
              <a:ext cx="322852" cy="232655"/>
            </a:xfrm>
            <a:custGeom>
              <a:avLst/>
              <a:gdLst>
                <a:gd name="connsiteX0" fmla="*/ 133872 w 389870"/>
                <a:gd name="connsiteY0" fmla="*/ 5624 h 262924"/>
                <a:gd name="connsiteX1" fmla="*/ 371997 w 389870"/>
                <a:gd name="connsiteY1" fmla="*/ 62774 h 262924"/>
                <a:gd name="connsiteX2" fmla="*/ 343422 w 389870"/>
                <a:gd name="connsiteY2" fmla="*/ 229461 h 262924"/>
                <a:gd name="connsiteX3" fmla="*/ 110059 w 389870"/>
                <a:gd name="connsiteY3" fmla="*/ 258036 h 262924"/>
                <a:gd name="connsiteX4" fmla="*/ 522 w 389870"/>
                <a:gd name="connsiteY4" fmla="*/ 162786 h 262924"/>
                <a:gd name="connsiteX5" fmla="*/ 71959 w 389870"/>
                <a:gd name="connsiteY5" fmla="*/ 19911 h 262924"/>
                <a:gd name="connsiteX6" fmla="*/ 133872 w 389870"/>
                <a:gd name="connsiteY6" fmla="*/ 5624 h 262924"/>
                <a:gd name="connsiteX0" fmla="*/ 133872 w 389870"/>
                <a:gd name="connsiteY0" fmla="*/ 5624 h 262924"/>
                <a:gd name="connsiteX1" fmla="*/ 371997 w 389870"/>
                <a:gd name="connsiteY1" fmla="*/ 62774 h 262924"/>
                <a:gd name="connsiteX2" fmla="*/ 343422 w 389870"/>
                <a:gd name="connsiteY2" fmla="*/ 229461 h 262924"/>
                <a:gd name="connsiteX3" fmla="*/ 110059 w 389870"/>
                <a:gd name="connsiteY3" fmla="*/ 258036 h 262924"/>
                <a:gd name="connsiteX4" fmla="*/ 522 w 389870"/>
                <a:gd name="connsiteY4" fmla="*/ 162786 h 262924"/>
                <a:gd name="connsiteX5" fmla="*/ 71959 w 389870"/>
                <a:gd name="connsiteY5" fmla="*/ 19911 h 262924"/>
                <a:gd name="connsiteX6" fmla="*/ 133872 w 389870"/>
                <a:gd name="connsiteY6" fmla="*/ 5624 h 262924"/>
                <a:gd name="connsiteX0" fmla="*/ 222112 w 383506"/>
                <a:gd name="connsiteY0" fmla="*/ 3736 h 268067"/>
                <a:gd name="connsiteX1" fmla="*/ 372131 w 383506"/>
                <a:gd name="connsiteY1" fmla="*/ 67917 h 268067"/>
                <a:gd name="connsiteX2" fmla="*/ 343556 w 383506"/>
                <a:gd name="connsiteY2" fmla="*/ 234604 h 268067"/>
                <a:gd name="connsiteX3" fmla="*/ 110193 w 383506"/>
                <a:gd name="connsiteY3" fmla="*/ 263179 h 268067"/>
                <a:gd name="connsiteX4" fmla="*/ 656 w 383506"/>
                <a:gd name="connsiteY4" fmla="*/ 167929 h 268067"/>
                <a:gd name="connsiteX5" fmla="*/ 72093 w 383506"/>
                <a:gd name="connsiteY5" fmla="*/ 25054 h 268067"/>
                <a:gd name="connsiteX6" fmla="*/ 222112 w 383506"/>
                <a:gd name="connsiteY6" fmla="*/ 3736 h 268067"/>
                <a:gd name="connsiteX0" fmla="*/ 212722 w 374116"/>
                <a:gd name="connsiteY0" fmla="*/ 3278 h 268638"/>
                <a:gd name="connsiteX1" fmla="*/ 362741 w 374116"/>
                <a:gd name="connsiteY1" fmla="*/ 67459 h 268638"/>
                <a:gd name="connsiteX2" fmla="*/ 334166 w 374116"/>
                <a:gd name="connsiteY2" fmla="*/ 234146 h 268638"/>
                <a:gd name="connsiteX3" fmla="*/ 100803 w 374116"/>
                <a:gd name="connsiteY3" fmla="*/ 262721 h 268638"/>
                <a:gd name="connsiteX4" fmla="*/ 791 w 374116"/>
                <a:gd name="connsiteY4" fmla="*/ 153410 h 268638"/>
                <a:gd name="connsiteX5" fmla="*/ 62703 w 374116"/>
                <a:gd name="connsiteY5" fmla="*/ 24596 h 268638"/>
                <a:gd name="connsiteX6" fmla="*/ 212722 w 374116"/>
                <a:gd name="connsiteY6" fmla="*/ 3278 h 268638"/>
                <a:gd name="connsiteX0" fmla="*/ 212722 w 371690"/>
                <a:gd name="connsiteY0" fmla="*/ 3278 h 267447"/>
                <a:gd name="connsiteX1" fmla="*/ 362741 w 371690"/>
                <a:gd name="connsiteY1" fmla="*/ 67459 h 267447"/>
                <a:gd name="connsiteX2" fmla="*/ 327022 w 371690"/>
                <a:gd name="connsiteY2" fmla="*/ 229459 h 267447"/>
                <a:gd name="connsiteX3" fmla="*/ 100803 w 371690"/>
                <a:gd name="connsiteY3" fmla="*/ 262721 h 267447"/>
                <a:gd name="connsiteX4" fmla="*/ 791 w 371690"/>
                <a:gd name="connsiteY4" fmla="*/ 153410 h 267447"/>
                <a:gd name="connsiteX5" fmla="*/ 62703 w 371690"/>
                <a:gd name="connsiteY5" fmla="*/ 24596 h 267447"/>
                <a:gd name="connsiteX6" fmla="*/ 212722 w 371690"/>
                <a:gd name="connsiteY6" fmla="*/ 3278 h 267447"/>
                <a:gd name="connsiteX0" fmla="*/ 224667 w 370851"/>
                <a:gd name="connsiteY0" fmla="*/ 4927 h 262065"/>
                <a:gd name="connsiteX1" fmla="*/ 362780 w 370851"/>
                <a:gd name="connsiteY1" fmla="*/ 62077 h 262065"/>
                <a:gd name="connsiteX2" fmla="*/ 327061 w 370851"/>
                <a:gd name="connsiteY2" fmla="*/ 224077 h 262065"/>
                <a:gd name="connsiteX3" fmla="*/ 100842 w 370851"/>
                <a:gd name="connsiteY3" fmla="*/ 257339 h 262065"/>
                <a:gd name="connsiteX4" fmla="*/ 830 w 370851"/>
                <a:gd name="connsiteY4" fmla="*/ 148028 h 262065"/>
                <a:gd name="connsiteX5" fmla="*/ 62742 w 370851"/>
                <a:gd name="connsiteY5" fmla="*/ 19214 h 262065"/>
                <a:gd name="connsiteX6" fmla="*/ 224667 w 370851"/>
                <a:gd name="connsiteY6" fmla="*/ 4927 h 262065"/>
                <a:gd name="connsiteX0" fmla="*/ 224667 w 370392"/>
                <a:gd name="connsiteY0" fmla="*/ 4927 h 256162"/>
                <a:gd name="connsiteX1" fmla="*/ 362780 w 370392"/>
                <a:gd name="connsiteY1" fmla="*/ 62077 h 256162"/>
                <a:gd name="connsiteX2" fmla="*/ 327061 w 370392"/>
                <a:gd name="connsiteY2" fmla="*/ 224077 h 256162"/>
                <a:gd name="connsiteX3" fmla="*/ 115130 w 370392"/>
                <a:gd name="connsiteY3" fmla="*/ 250308 h 256162"/>
                <a:gd name="connsiteX4" fmla="*/ 830 w 370392"/>
                <a:gd name="connsiteY4" fmla="*/ 148028 h 256162"/>
                <a:gd name="connsiteX5" fmla="*/ 62742 w 370392"/>
                <a:gd name="connsiteY5" fmla="*/ 19214 h 256162"/>
                <a:gd name="connsiteX6" fmla="*/ 224667 w 370392"/>
                <a:gd name="connsiteY6" fmla="*/ 4927 h 25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392" h="256162">
                  <a:moveTo>
                    <a:pt x="224667" y="4927"/>
                  </a:moveTo>
                  <a:cubicBezTo>
                    <a:pt x="274673" y="12071"/>
                    <a:pt x="345714" y="25552"/>
                    <a:pt x="362780" y="62077"/>
                  </a:cubicBezTo>
                  <a:cubicBezTo>
                    <a:pt x="379846" y="98602"/>
                    <a:pt x="368336" y="192705"/>
                    <a:pt x="327061" y="224077"/>
                  </a:cubicBezTo>
                  <a:cubicBezTo>
                    <a:pt x="285786" y="255449"/>
                    <a:pt x="169502" y="262983"/>
                    <a:pt x="115130" y="250308"/>
                  </a:cubicBezTo>
                  <a:cubicBezTo>
                    <a:pt x="60758" y="237633"/>
                    <a:pt x="7180" y="187715"/>
                    <a:pt x="830" y="148028"/>
                  </a:cubicBezTo>
                  <a:cubicBezTo>
                    <a:pt x="-5520" y="108341"/>
                    <a:pt x="25436" y="43064"/>
                    <a:pt x="62742" y="19214"/>
                  </a:cubicBezTo>
                  <a:cubicBezTo>
                    <a:pt x="100048" y="-4636"/>
                    <a:pt x="174661" y="-2217"/>
                    <a:pt x="224667" y="4927"/>
                  </a:cubicBezTo>
                  <a:close/>
                </a:path>
              </a:pathLst>
            </a:custGeom>
            <a:noFill/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مستطيل 269"/>
            <p:cNvSpPr/>
            <p:nvPr/>
          </p:nvSpPr>
          <p:spPr>
            <a:xfrm>
              <a:off x="1294226" y="5447592"/>
              <a:ext cx="4635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Y" sz="1200" dirty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وادي</a:t>
              </a:r>
              <a:endParaRPr lang="en-US" sz="1200" dirty="0"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sp>
          <p:nvSpPr>
            <p:cNvPr id="271" name="مستطيل 270"/>
            <p:cNvSpPr/>
            <p:nvPr/>
          </p:nvSpPr>
          <p:spPr>
            <a:xfrm>
              <a:off x="1355866" y="5783337"/>
              <a:ext cx="3385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Y" sz="12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تل</a:t>
              </a:r>
              <a:endParaRPr lang="en-US" sz="1200" dirty="0"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sp>
          <p:nvSpPr>
            <p:cNvPr id="272" name="مستطيل 271"/>
            <p:cNvSpPr/>
            <p:nvPr/>
          </p:nvSpPr>
          <p:spPr>
            <a:xfrm>
              <a:off x="1256149" y="6062216"/>
              <a:ext cx="5501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Y" sz="12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هضبة</a:t>
              </a:r>
              <a:endParaRPr lang="en-US" sz="1200" dirty="0"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sp>
          <p:nvSpPr>
            <p:cNvPr id="273" name="مستطيل 272"/>
            <p:cNvSpPr/>
            <p:nvPr/>
          </p:nvSpPr>
          <p:spPr>
            <a:xfrm>
              <a:off x="1139131" y="6351249"/>
              <a:ext cx="7841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Y" sz="12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(منخفض)</a:t>
              </a:r>
            </a:p>
            <a:p>
              <a:pPr algn="ctr"/>
              <a:r>
                <a:rPr lang="ar-SY" sz="1200" dirty="0" smtClean="0">
                  <a:latin typeface="Al-Jazeera-Arabic-Regular" panose="01000500000000020006" pitchFamily="2" charset="-78"/>
                  <a:cs typeface="Al-Jazeera-Arabic-Regular" panose="01000500000000020006" pitchFamily="2" charset="-78"/>
                </a:rPr>
                <a:t>خبارى</a:t>
              </a:r>
              <a:endParaRPr lang="en-US" sz="1200" dirty="0">
                <a:latin typeface="Al-Jazeera-Arabic-Regular" panose="01000500000000020006" pitchFamily="2" charset="-78"/>
                <a:cs typeface="Al-Jazeera-Arabic-Regular" panose="01000500000000020006" pitchFamily="2" charset="-78"/>
              </a:endParaRPr>
            </a:p>
          </p:txBody>
        </p:sp>
        <p:cxnSp>
          <p:nvCxnSpPr>
            <p:cNvPr id="18" name="رابط مستقيم 17"/>
            <p:cNvCxnSpPr/>
            <p:nvPr/>
          </p:nvCxnSpPr>
          <p:spPr>
            <a:xfrm>
              <a:off x="1843878" y="5631979"/>
              <a:ext cx="425908" cy="12700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8" name="رابط مستقيم 267"/>
            <p:cNvCxnSpPr/>
            <p:nvPr/>
          </p:nvCxnSpPr>
          <p:spPr>
            <a:xfrm>
              <a:off x="1891370" y="5921836"/>
              <a:ext cx="316171" cy="0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38" name="مجموعة 37"/>
            <p:cNvGrpSpPr/>
            <p:nvPr/>
          </p:nvGrpSpPr>
          <p:grpSpPr>
            <a:xfrm>
              <a:off x="1920867" y="6188504"/>
              <a:ext cx="257176" cy="97726"/>
              <a:chOff x="-921545" y="5402975"/>
              <a:chExt cx="571593" cy="217204"/>
            </a:xfrm>
          </p:grpSpPr>
          <p:cxnSp>
            <p:nvCxnSpPr>
              <p:cNvPr id="274" name="رابط مستقيم 273"/>
              <p:cNvCxnSpPr/>
              <p:nvPr/>
            </p:nvCxnSpPr>
            <p:spPr>
              <a:xfrm>
                <a:off x="-792299" y="5405356"/>
                <a:ext cx="316171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5" name="رابط مستقيم 274"/>
              <p:cNvCxnSpPr/>
              <p:nvPr/>
            </p:nvCxnSpPr>
            <p:spPr>
              <a:xfrm flipV="1">
                <a:off x="-921545" y="5402975"/>
                <a:ext cx="138770" cy="217203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6" name="رابط مستقيم 275"/>
              <p:cNvCxnSpPr/>
              <p:nvPr/>
            </p:nvCxnSpPr>
            <p:spPr>
              <a:xfrm flipH="1" flipV="1">
                <a:off x="-488722" y="5402976"/>
                <a:ext cx="138770" cy="217203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281" name="مجموعة 280"/>
          <p:cNvGrpSpPr/>
          <p:nvPr/>
        </p:nvGrpSpPr>
        <p:grpSpPr>
          <a:xfrm>
            <a:off x="4556850" y="4679924"/>
            <a:ext cx="257176" cy="97726"/>
            <a:chOff x="-921545" y="5402975"/>
            <a:chExt cx="571593" cy="217204"/>
          </a:xfrm>
        </p:grpSpPr>
        <p:cxnSp>
          <p:nvCxnSpPr>
            <p:cNvPr id="282" name="رابط مستقيم 281"/>
            <p:cNvCxnSpPr/>
            <p:nvPr/>
          </p:nvCxnSpPr>
          <p:spPr>
            <a:xfrm>
              <a:off x="-792299" y="5405356"/>
              <a:ext cx="316171" cy="0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3" name="رابط مستقيم 282"/>
            <p:cNvCxnSpPr/>
            <p:nvPr/>
          </p:nvCxnSpPr>
          <p:spPr>
            <a:xfrm flipV="1">
              <a:off x="-921545" y="5402975"/>
              <a:ext cx="138770" cy="217203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4" name="رابط مستقيم 283"/>
            <p:cNvCxnSpPr/>
            <p:nvPr/>
          </p:nvCxnSpPr>
          <p:spPr>
            <a:xfrm flipH="1" flipV="1">
              <a:off x="-488722" y="5402976"/>
              <a:ext cx="138770" cy="217203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68" name="رابط مستقيم 167"/>
          <p:cNvCxnSpPr/>
          <p:nvPr/>
        </p:nvCxnSpPr>
        <p:spPr>
          <a:xfrm flipV="1">
            <a:off x="3888072" y="3219841"/>
            <a:ext cx="186029" cy="192819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2" name="رابط مستقيم 171"/>
          <p:cNvCxnSpPr/>
          <p:nvPr/>
        </p:nvCxnSpPr>
        <p:spPr>
          <a:xfrm flipV="1">
            <a:off x="2586345" y="3383006"/>
            <a:ext cx="296073" cy="1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2613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3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sp>
        <p:nvSpPr>
          <p:cNvPr id="28" name="مستطيل مستدير الزوايا 27"/>
          <p:cNvSpPr/>
          <p:nvPr/>
        </p:nvSpPr>
        <p:spPr>
          <a:xfrm>
            <a:off x="477601" y="705714"/>
            <a:ext cx="5928202" cy="437978"/>
          </a:xfrm>
          <a:prstGeom prst="roundRect">
            <a:avLst/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477601" y="755430"/>
            <a:ext cx="5928226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/>
            <a:r>
              <a:rPr lang="ar-SY" sz="1600" dirty="0" smtClean="0"/>
              <a:t>التربة الرملية في دولة الكويت مفككة ولا تصلح للبناء وتحتاج إلى الإصلاح</a:t>
            </a:r>
            <a:endParaRPr lang="ar-SY" sz="1600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1557747" y="4269301"/>
            <a:ext cx="48842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-</a:t>
            </a:r>
            <a:r>
              <a:rPr lang="ar-SY" sz="1600" dirty="0"/>
              <a:t> نحمي </a:t>
            </a:r>
            <a:r>
              <a:rPr lang="ar-SY" sz="1600" dirty="0" smtClean="0"/>
              <a:t>المزروعات من انتقال رمال الصحراء إليها عن طريق :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3652034" y="4778078"/>
            <a:ext cx="2294383" cy="1384995"/>
            <a:chOff x="3963286" y="6728071"/>
            <a:chExt cx="2294383" cy="1384995"/>
          </a:xfrm>
        </p:grpSpPr>
        <p:sp>
          <p:nvSpPr>
            <p:cNvPr id="32" name="مربع نص 31"/>
            <p:cNvSpPr txBox="1"/>
            <p:nvPr/>
          </p:nvSpPr>
          <p:spPr>
            <a:xfrm>
              <a:off x="3963286" y="6728071"/>
              <a:ext cx="2001834" cy="13849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r">
                <a:lnSpc>
                  <a:spcPct val="200000"/>
                </a:lnSpc>
              </a:pPr>
              <a:r>
                <a:rPr lang="ar-SY" sz="1400" dirty="0" smtClean="0"/>
                <a:t>بناء سور حول الزرعة.</a:t>
              </a:r>
            </a:p>
            <a:p>
              <a:pPr algn="r">
                <a:lnSpc>
                  <a:spcPct val="200000"/>
                </a:lnSpc>
              </a:pPr>
              <a:r>
                <a:rPr lang="ar-SY" sz="1400" dirty="0" smtClean="0"/>
                <a:t>زراعة الأشجار الضخمة.</a:t>
              </a:r>
            </a:p>
            <a:p>
              <a:pPr algn="r">
                <a:lnSpc>
                  <a:spcPct val="200000"/>
                </a:lnSpc>
              </a:pPr>
              <a:r>
                <a:rPr lang="ar-SY" sz="1400" dirty="0" smtClean="0"/>
                <a:t>بناء المحميات.</a:t>
              </a:r>
            </a:p>
          </p:txBody>
        </p:sp>
        <p:grpSp>
          <p:nvGrpSpPr>
            <p:cNvPr id="33" name="مجموعة 32"/>
            <p:cNvGrpSpPr/>
            <p:nvPr/>
          </p:nvGrpSpPr>
          <p:grpSpPr>
            <a:xfrm>
              <a:off x="5965121" y="6864419"/>
              <a:ext cx="292548" cy="338554"/>
              <a:chOff x="6518158" y="7577532"/>
              <a:chExt cx="392548" cy="454277"/>
            </a:xfrm>
          </p:grpSpPr>
          <p:sp>
            <p:nvSpPr>
              <p:cNvPr id="40" name="شكل بيضاوي 39"/>
              <p:cNvSpPr/>
              <p:nvPr/>
            </p:nvSpPr>
            <p:spPr>
              <a:xfrm>
                <a:off x="6518158" y="7608396"/>
                <a:ext cx="392548" cy="392548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41" name="مربع نص 40"/>
              <p:cNvSpPr txBox="1"/>
              <p:nvPr/>
            </p:nvSpPr>
            <p:spPr>
              <a:xfrm>
                <a:off x="6590321" y="7577532"/>
                <a:ext cx="248220" cy="4542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6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1</a:t>
                </a:r>
                <a:endParaRPr lang="ar-SY" sz="16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  <p:grpSp>
          <p:nvGrpSpPr>
            <p:cNvPr id="34" name="مجموعة 33"/>
            <p:cNvGrpSpPr/>
            <p:nvPr/>
          </p:nvGrpSpPr>
          <p:grpSpPr>
            <a:xfrm>
              <a:off x="5965121" y="7299875"/>
              <a:ext cx="292548" cy="338554"/>
              <a:chOff x="6518158" y="7577532"/>
              <a:chExt cx="392548" cy="454277"/>
            </a:xfrm>
          </p:grpSpPr>
          <p:sp>
            <p:nvSpPr>
              <p:cNvPr id="38" name="شكل بيضاوي 37"/>
              <p:cNvSpPr/>
              <p:nvPr/>
            </p:nvSpPr>
            <p:spPr>
              <a:xfrm>
                <a:off x="6518158" y="7608396"/>
                <a:ext cx="392548" cy="392548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39" name="مربع نص 38"/>
              <p:cNvSpPr txBox="1"/>
              <p:nvPr/>
            </p:nvSpPr>
            <p:spPr>
              <a:xfrm>
                <a:off x="6590321" y="7577532"/>
                <a:ext cx="248220" cy="4542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6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2</a:t>
                </a:r>
                <a:endParaRPr lang="ar-SY" sz="16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  <p:grpSp>
          <p:nvGrpSpPr>
            <p:cNvPr id="35" name="مجموعة 34"/>
            <p:cNvGrpSpPr/>
            <p:nvPr/>
          </p:nvGrpSpPr>
          <p:grpSpPr>
            <a:xfrm>
              <a:off x="5965121" y="7724506"/>
              <a:ext cx="292548" cy="338554"/>
              <a:chOff x="6518158" y="7577532"/>
              <a:chExt cx="392548" cy="454277"/>
            </a:xfrm>
          </p:grpSpPr>
          <p:sp>
            <p:nvSpPr>
              <p:cNvPr id="36" name="شكل بيضاوي 35"/>
              <p:cNvSpPr/>
              <p:nvPr/>
            </p:nvSpPr>
            <p:spPr>
              <a:xfrm>
                <a:off x="6518158" y="7608396"/>
                <a:ext cx="392548" cy="392548"/>
              </a:xfrm>
              <a:prstGeom prst="ellipse">
                <a:avLst/>
              </a:prstGeom>
              <a:solidFill>
                <a:srgbClr val="52BA1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Y" sz="1600"/>
              </a:p>
            </p:txBody>
          </p:sp>
          <p:sp>
            <p:nvSpPr>
              <p:cNvPr id="37" name="مربع نص 36"/>
              <p:cNvSpPr txBox="1"/>
              <p:nvPr/>
            </p:nvSpPr>
            <p:spPr>
              <a:xfrm>
                <a:off x="6590321" y="7577532"/>
                <a:ext cx="248220" cy="4542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ar-SY" sz="1600" dirty="0" smtClean="0">
                    <a:solidFill>
                      <a:schemeClr val="bg1"/>
                    </a:solidFill>
                    <a:latin typeface="Al-Jazeera-Arabic-Bold" panose="01000500000000020006" pitchFamily="2" charset="-78"/>
                    <a:cs typeface="Al-Jazeera-Arabic-Bold" panose="01000500000000020006" pitchFamily="2" charset="-78"/>
                  </a:rPr>
                  <a:t>3</a:t>
                </a:r>
                <a:endParaRPr lang="ar-SY" sz="1600" dirty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endParaRPr>
              </a:p>
            </p:txBody>
          </p:sp>
        </p:grpSp>
      </p:grpSp>
      <p:pic>
        <p:nvPicPr>
          <p:cNvPr id="1026" name="Picture 2" descr="نتيجة بحث الصور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94" y="1525776"/>
            <a:ext cx="3714195" cy="239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2BA18"/>
            </a:solidFill>
          </a:ln>
          <a:effectLst/>
          <a:extLst/>
        </p:spPr>
      </p:pic>
      <p:pic>
        <p:nvPicPr>
          <p:cNvPr id="1028" name="Picture 4" descr="نتيجة بحث الصور عن ‪dust in the sand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6" y="2040215"/>
            <a:ext cx="2439090" cy="137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2BA18"/>
            </a:solidFill>
          </a:ln>
          <a:effectLst/>
          <a:extLst/>
        </p:spPr>
      </p:pic>
      <p:grpSp>
        <p:nvGrpSpPr>
          <p:cNvPr id="2" name="مجموعة 1"/>
          <p:cNvGrpSpPr/>
          <p:nvPr/>
        </p:nvGrpSpPr>
        <p:grpSpPr>
          <a:xfrm>
            <a:off x="621017" y="4880963"/>
            <a:ext cx="3532340" cy="4166890"/>
            <a:chOff x="425885" y="4822521"/>
            <a:chExt cx="3532340" cy="4166890"/>
          </a:xfrm>
        </p:grpSpPr>
        <p:pic>
          <p:nvPicPr>
            <p:cNvPr id="1030" name="Picture 6" descr="صورة ذات صلة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EDECEA"/>
                </a:clrFrom>
                <a:clrTo>
                  <a:srgbClr val="EDEC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3155" r="15545"/>
            <a:stretch/>
          </p:blipFill>
          <p:spPr bwMode="auto">
            <a:xfrm flipH="1">
              <a:off x="425885" y="4822521"/>
              <a:ext cx="3532340" cy="392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صورة ذات صلة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18" y="7382316"/>
              <a:ext cx="2611528" cy="1607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32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طيل مستدير الزوايا 74"/>
          <p:cNvSpPr/>
          <p:nvPr/>
        </p:nvSpPr>
        <p:spPr>
          <a:xfrm>
            <a:off x="2475165" y="7437673"/>
            <a:ext cx="1903554" cy="1767867"/>
          </a:xfrm>
          <a:prstGeom prst="roundRect">
            <a:avLst>
              <a:gd name="adj" fmla="val 9124"/>
            </a:avLst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76" name="مستطيل مستدير الزوايا 75"/>
          <p:cNvSpPr/>
          <p:nvPr/>
        </p:nvSpPr>
        <p:spPr>
          <a:xfrm>
            <a:off x="4602854" y="7437673"/>
            <a:ext cx="1820945" cy="1767867"/>
          </a:xfrm>
          <a:prstGeom prst="roundRect">
            <a:avLst>
              <a:gd name="adj" fmla="val 9124"/>
            </a:avLst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72" name="مستطيل مستدير الزوايا 71"/>
          <p:cNvSpPr/>
          <p:nvPr/>
        </p:nvSpPr>
        <p:spPr>
          <a:xfrm>
            <a:off x="366969" y="7437673"/>
            <a:ext cx="1903554" cy="1767867"/>
          </a:xfrm>
          <a:prstGeom prst="roundRect">
            <a:avLst>
              <a:gd name="adj" fmla="val 9124"/>
            </a:avLst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pic>
        <p:nvPicPr>
          <p:cNvPr id="63" name="صورة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3" r="1529"/>
          <a:stretch/>
        </p:blipFill>
        <p:spPr>
          <a:xfrm>
            <a:off x="4742710" y="7451555"/>
            <a:ext cx="987848" cy="1688235"/>
          </a:xfrm>
          <a:prstGeom prst="rect">
            <a:avLst/>
          </a:prstGeom>
        </p:spPr>
      </p:pic>
      <p:grpSp>
        <p:nvGrpSpPr>
          <p:cNvPr id="32" name="مجموعة 31"/>
          <p:cNvGrpSpPr/>
          <p:nvPr/>
        </p:nvGrpSpPr>
        <p:grpSpPr>
          <a:xfrm>
            <a:off x="2474317" y="5581731"/>
            <a:ext cx="1921897" cy="815595"/>
            <a:chOff x="2477405" y="5853763"/>
            <a:chExt cx="1926606" cy="847706"/>
          </a:xfrm>
        </p:grpSpPr>
        <p:sp>
          <p:nvSpPr>
            <p:cNvPr id="28" name="مستطيل مستدير الزوايا 27"/>
            <p:cNvSpPr/>
            <p:nvPr/>
          </p:nvSpPr>
          <p:spPr>
            <a:xfrm>
              <a:off x="2477405" y="5853763"/>
              <a:ext cx="1926606" cy="8477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23" name="مربع نص 22"/>
            <p:cNvSpPr txBox="1"/>
            <p:nvPr/>
          </p:nvSpPr>
          <p:spPr>
            <a:xfrm>
              <a:off x="2504171" y="5875669"/>
              <a:ext cx="1876424" cy="738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ar-SY" sz="1400" dirty="0"/>
                <a:t>تحتفظ بالماء</a:t>
              </a:r>
            </a:p>
            <a:p>
              <a:pPr algn="ctr">
                <a:lnSpc>
                  <a:spcPct val="150000"/>
                </a:lnSpc>
              </a:pPr>
              <a:r>
                <a:rPr lang="ar-SY" sz="1400" dirty="0"/>
                <a:t>(لا تصلح للزراعة)</a:t>
              </a:r>
            </a:p>
          </p:txBody>
        </p:sp>
      </p:grpSp>
      <p:sp>
        <p:nvSpPr>
          <p:cNvPr id="50" name="Freeform 65"/>
          <p:cNvSpPr/>
          <p:nvPr/>
        </p:nvSpPr>
        <p:spPr>
          <a:xfrm rot="16200000" flipH="1" flipV="1">
            <a:off x="2960270" y="6906542"/>
            <a:ext cx="1040562" cy="45719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3" name="مجموعة 32"/>
          <p:cNvGrpSpPr/>
          <p:nvPr/>
        </p:nvGrpSpPr>
        <p:grpSpPr>
          <a:xfrm>
            <a:off x="343807" y="5590719"/>
            <a:ext cx="1926715" cy="815595"/>
            <a:chOff x="322217" y="5862751"/>
            <a:chExt cx="1926715" cy="847706"/>
          </a:xfrm>
        </p:grpSpPr>
        <p:sp>
          <p:nvSpPr>
            <p:cNvPr id="29" name="مستطيل مستدير الزوايا 28"/>
            <p:cNvSpPr/>
            <p:nvPr/>
          </p:nvSpPr>
          <p:spPr>
            <a:xfrm>
              <a:off x="345742" y="5862751"/>
              <a:ext cx="1903190" cy="8477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24" name="مربع نص 23"/>
            <p:cNvSpPr txBox="1"/>
            <p:nvPr/>
          </p:nvSpPr>
          <p:spPr>
            <a:xfrm>
              <a:off x="322217" y="5917272"/>
              <a:ext cx="1903190" cy="7386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تحتفظ بالماء بشكل متوسط</a:t>
              </a:r>
            </a:p>
            <a:p>
              <a:pPr algn="ctr"/>
              <a:r>
                <a:rPr lang="ar-SY" sz="1400" dirty="0" smtClean="0"/>
                <a:t>(تصلح </a:t>
              </a:r>
              <a:r>
                <a:rPr lang="ar-SY" sz="1400" dirty="0"/>
                <a:t>للزراعة</a:t>
              </a:r>
              <a:r>
                <a:rPr lang="ar-SY" sz="1400" dirty="0" smtClean="0"/>
                <a:t>)</a:t>
              </a:r>
              <a:endParaRPr lang="ar-SY" sz="1400" dirty="0"/>
            </a:p>
          </p:txBody>
        </p:sp>
      </p:grpSp>
      <p:sp>
        <p:nvSpPr>
          <p:cNvPr id="49" name="Freeform 65"/>
          <p:cNvSpPr/>
          <p:nvPr/>
        </p:nvSpPr>
        <p:spPr>
          <a:xfrm rot="17100000" flipH="1" flipV="1">
            <a:off x="845060" y="6845451"/>
            <a:ext cx="1026721" cy="153086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1" name="مجموعة 30"/>
          <p:cNvGrpSpPr/>
          <p:nvPr/>
        </p:nvGrpSpPr>
        <p:grpSpPr>
          <a:xfrm>
            <a:off x="4595346" y="5581731"/>
            <a:ext cx="1932652" cy="815595"/>
            <a:chOff x="4603218" y="5853763"/>
            <a:chExt cx="1903190" cy="847706"/>
          </a:xfrm>
        </p:grpSpPr>
        <p:sp>
          <p:nvSpPr>
            <p:cNvPr id="27" name="مستطيل مستدير الزوايا 26"/>
            <p:cNvSpPr/>
            <p:nvPr/>
          </p:nvSpPr>
          <p:spPr>
            <a:xfrm>
              <a:off x="4603218" y="5853763"/>
              <a:ext cx="1903190" cy="8477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22" name="مربع نص 21"/>
            <p:cNvSpPr txBox="1"/>
            <p:nvPr/>
          </p:nvSpPr>
          <p:spPr>
            <a:xfrm>
              <a:off x="4603218" y="5864846"/>
              <a:ext cx="1903190" cy="7048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لا تحتفظ بالماء</a:t>
              </a:r>
            </a:p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(لا تصلح للزراعة)</a:t>
              </a:r>
            </a:p>
          </p:txBody>
        </p:sp>
      </p:grpSp>
      <p:sp>
        <p:nvSpPr>
          <p:cNvPr id="48" name="Freeform 65"/>
          <p:cNvSpPr/>
          <p:nvPr/>
        </p:nvSpPr>
        <p:spPr>
          <a:xfrm rot="4500000" flipV="1">
            <a:off x="5096343" y="6844482"/>
            <a:ext cx="1026203" cy="155023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مستطيل مستدير الزوايا 58"/>
          <p:cNvSpPr/>
          <p:nvPr/>
        </p:nvSpPr>
        <p:spPr>
          <a:xfrm>
            <a:off x="2469654" y="3674411"/>
            <a:ext cx="1903190" cy="67877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/>
              <a:t>   </a:t>
            </a:r>
          </a:p>
        </p:txBody>
      </p:sp>
      <p:sp>
        <p:nvSpPr>
          <p:cNvPr id="60" name="مستطيل مستدير الزوايا 59"/>
          <p:cNvSpPr/>
          <p:nvPr/>
        </p:nvSpPr>
        <p:spPr>
          <a:xfrm>
            <a:off x="345742" y="3674411"/>
            <a:ext cx="1903190" cy="67877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/>
              <a:t>   </a:t>
            </a:r>
          </a:p>
        </p:txBody>
      </p:sp>
      <p:sp>
        <p:nvSpPr>
          <p:cNvPr id="58" name="مستطيل مستدير الزوايا 57"/>
          <p:cNvSpPr/>
          <p:nvPr/>
        </p:nvSpPr>
        <p:spPr>
          <a:xfrm>
            <a:off x="4603218" y="3674411"/>
            <a:ext cx="1903190" cy="67877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51" name="مستطيل مستدير الزوايا 50"/>
          <p:cNvSpPr/>
          <p:nvPr/>
        </p:nvSpPr>
        <p:spPr>
          <a:xfrm>
            <a:off x="4595346" y="4435700"/>
            <a:ext cx="1932652" cy="1064892"/>
          </a:xfrm>
          <a:prstGeom prst="roundRect">
            <a:avLst/>
          </a:prstGeom>
          <a:noFill/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/>
              <a:t> </a:t>
            </a:r>
            <a:r>
              <a:rPr lang="ar-SY" dirty="0" smtClean="0"/>
              <a:t> </a:t>
            </a:r>
            <a:endParaRPr lang="ar-SY" dirty="0"/>
          </a:p>
        </p:txBody>
      </p:sp>
      <p:sp>
        <p:nvSpPr>
          <p:cNvPr id="4" name="مربع نص 3"/>
          <p:cNvSpPr txBox="1"/>
          <p:nvPr/>
        </p:nvSpPr>
        <p:spPr>
          <a:xfrm rot="372131">
            <a:off x="2641393" y="455741"/>
            <a:ext cx="216597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الثاني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4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2734915" y="1547657"/>
            <a:ext cx="3988592" cy="388269"/>
            <a:chOff x="2882442" y="1757192"/>
            <a:chExt cx="3988592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2882442" y="1757192"/>
              <a:ext cx="3988592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ما هي خصائص الصخور والتربة في بلادي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3039952" y="2145461"/>
              <a:ext cx="3752215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مجموعة 2"/>
          <p:cNvGrpSpPr/>
          <p:nvPr/>
        </p:nvGrpSpPr>
        <p:grpSpPr>
          <a:xfrm>
            <a:off x="2254786" y="2775339"/>
            <a:ext cx="2348432" cy="437978"/>
            <a:chOff x="2254786" y="3315238"/>
            <a:chExt cx="2348432" cy="437978"/>
          </a:xfrm>
        </p:grpSpPr>
        <p:sp>
          <p:nvSpPr>
            <p:cNvPr id="26" name="مستطيل مستدير الزوايا 25"/>
            <p:cNvSpPr/>
            <p:nvPr/>
          </p:nvSpPr>
          <p:spPr>
            <a:xfrm>
              <a:off x="2254786" y="3315238"/>
              <a:ext cx="2348432" cy="4379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12" name="مربع نص 11"/>
            <p:cNvSpPr txBox="1"/>
            <p:nvPr/>
          </p:nvSpPr>
          <p:spPr>
            <a:xfrm>
              <a:off x="2262656" y="3364954"/>
              <a:ext cx="2332690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600" dirty="0" smtClean="0"/>
                <a:t>خصائص في صحراء الكويت</a:t>
              </a:r>
              <a:endParaRPr lang="ar-SY" sz="1600" dirty="0"/>
            </a:p>
          </p:txBody>
        </p:sp>
      </p:grpSp>
      <p:sp>
        <p:nvSpPr>
          <p:cNvPr id="19" name="مربع نص 18"/>
          <p:cNvSpPr txBox="1"/>
          <p:nvPr/>
        </p:nvSpPr>
        <p:spPr>
          <a:xfrm>
            <a:off x="4782805" y="3620636"/>
            <a:ext cx="1544012" cy="704873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400" dirty="0" smtClean="0"/>
              <a:t>تربة رملية (مفككة)</a:t>
            </a:r>
          </a:p>
          <a:p>
            <a:pPr algn="ctr">
              <a:lnSpc>
                <a:spcPct val="150000"/>
              </a:lnSpc>
            </a:pPr>
            <a:r>
              <a:rPr lang="ar-SY" sz="1400" dirty="0" smtClean="0"/>
              <a:t>حبيباتها كبيرة</a:t>
            </a:r>
            <a:endParaRPr lang="ar-SY" sz="14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2729393" y="3624203"/>
            <a:ext cx="1383712" cy="704873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400" dirty="0" smtClean="0"/>
              <a:t>تربة طينية</a:t>
            </a:r>
          </a:p>
          <a:p>
            <a:pPr algn="ctr">
              <a:lnSpc>
                <a:spcPct val="150000"/>
              </a:lnSpc>
            </a:pPr>
            <a:r>
              <a:rPr lang="ar-SY" sz="1400" dirty="0" smtClean="0"/>
              <a:t>(شديدة التماسك)</a:t>
            </a:r>
            <a:endParaRPr lang="ar-SY" sz="14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43187" y="3624932"/>
            <a:ext cx="1471878" cy="738664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400" dirty="0" smtClean="0"/>
              <a:t>تربة زراعية (دبابة)</a:t>
            </a:r>
          </a:p>
          <a:p>
            <a:pPr algn="ctr">
              <a:lnSpc>
                <a:spcPct val="150000"/>
              </a:lnSpc>
            </a:pPr>
            <a:r>
              <a:rPr lang="ar-SY" sz="1400" dirty="0" smtClean="0"/>
              <a:t>متوسطة التماسك</a:t>
            </a:r>
            <a:endParaRPr lang="ar-SY" sz="1400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609600" y="1934144"/>
            <a:ext cx="59183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-</a:t>
            </a:r>
            <a:r>
              <a:rPr lang="ar-SY" sz="1600" dirty="0" smtClean="0"/>
              <a:t> معظم التربة في دولة الكويت رملية غير صالحة للزراعة حبيباتها كبيرة الحجم مفككة لا تحتفظ بالماء.</a:t>
            </a:r>
          </a:p>
        </p:txBody>
      </p:sp>
      <p:sp>
        <p:nvSpPr>
          <p:cNvPr id="52" name="مستطيل مستدير الزوايا 51"/>
          <p:cNvSpPr/>
          <p:nvPr/>
        </p:nvSpPr>
        <p:spPr>
          <a:xfrm>
            <a:off x="2474306" y="4435700"/>
            <a:ext cx="1898538" cy="1064892"/>
          </a:xfrm>
          <a:prstGeom prst="roundRect">
            <a:avLst/>
          </a:prstGeom>
          <a:noFill/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54" name="مستطيل مستدير الزوايا 53"/>
          <p:cNvSpPr/>
          <p:nvPr/>
        </p:nvSpPr>
        <p:spPr>
          <a:xfrm>
            <a:off x="367332" y="4435700"/>
            <a:ext cx="1903190" cy="1064892"/>
          </a:xfrm>
          <a:prstGeom prst="roundRect">
            <a:avLst/>
          </a:prstGeom>
          <a:noFill/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/>
              <a:t>   </a:t>
            </a:r>
          </a:p>
        </p:txBody>
      </p:sp>
      <p:sp>
        <p:nvSpPr>
          <p:cNvPr id="55" name="Freeform 65"/>
          <p:cNvSpPr/>
          <p:nvPr/>
        </p:nvSpPr>
        <p:spPr>
          <a:xfrm rot="16200000" flipH="1" flipV="1">
            <a:off x="3235483" y="3416482"/>
            <a:ext cx="440910" cy="51151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Freeform 65"/>
          <p:cNvSpPr/>
          <p:nvPr/>
        </p:nvSpPr>
        <p:spPr>
          <a:xfrm rot="20735833" flipH="1" flipV="1">
            <a:off x="2213460" y="3377405"/>
            <a:ext cx="1264584" cy="179948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Freeform 65"/>
          <p:cNvSpPr/>
          <p:nvPr/>
        </p:nvSpPr>
        <p:spPr>
          <a:xfrm rot="864167" flipV="1">
            <a:off x="3394797" y="3378827"/>
            <a:ext cx="1257655" cy="178313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45" name="مجموعة 44"/>
          <p:cNvGrpSpPr/>
          <p:nvPr/>
        </p:nvGrpSpPr>
        <p:grpSpPr>
          <a:xfrm>
            <a:off x="366968" y="6607584"/>
            <a:ext cx="6124068" cy="437978"/>
            <a:chOff x="366968" y="3315238"/>
            <a:chExt cx="6124068" cy="437978"/>
          </a:xfrm>
        </p:grpSpPr>
        <p:sp>
          <p:nvSpPr>
            <p:cNvPr id="46" name="مستطيل مستدير الزوايا 45"/>
            <p:cNvSpPr/>
            <p:nvPr/>
          </p:nvSpPr>
          <p:spPr>
            <a:xfrm>
              <a:off x="366968" y="3315238"/>
              <a:ext cx="6124068" cy="4379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47" name="مربع نص 46"/>
            <p:cNvSpPr txBox="1"/>
            <p:nvPr/>
          </p:nvSpPr>
          <p:spPr>
            <a:xfrm>
              <a:off x="391967" y="3364954"/>
              <a:ext cx="6074099" cy="30777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وضعنا 200 مل من الماء فوق كل نوع من أنواع التربة لنشاهد التربة التي تحتفظ بالماء</a:t>
              </a:r>
              <a:endParaRPr lang="ar-SY" sz="1400" dirty="0"/>
            </a:p>
          </p:txBody>
        </p:sp>
      </p:grpSp>
      <p:cxnSp>
        <p:nvCxnSpPr>
          <p:cNvPr id="16" name="رابط كسهم مستقيم 15"/>
          <p:cNvCxnSpPr/>
          <p:nvPr/>
        </p:nvCxnSpPr>
        <p:spPr>
          <a:xfrm flipH="1">
            <a:off x="5647949" y="8943899"/>
            <a:ext cx="3822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2"/>
          <a:stretch/>
        </p:blipFill>
        <p:spPr>
          <a:xfrm>
            <a:off x="438390" y="7443546"/>
            <a:ext cx="987848" cy="1688235"/>
          </a:xfrm>
          <a:prstGeom prst="rect">
            <a:avLst/>
          </a:prstGeom>
        </p:spPr>
      </p:pic>
      <p:pic>
        <p:nvPicPr>
          <p:cNvPr id="62" name="صورة 6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4" r="35248"/>
          <a:stretch/>
        </p:blipFill>
        <p:spPr>
          <a:xfrm>
            <a:off x="2547306" y="7461475"/>
            <a:ext cx="987848" cy="1688235"/>
          </a:xfrm>
          <a:prstGeom prst="rect">
            <a:avLst/>
          </a:prstGeom>
        </p:spPr>
      </p:pic>
      <p:cxnSp>
        <p:nvCxnSpPr>
          <p:cNvPr id="65" name="رابط كسهم مستقيم 64"/>
          <p:cNvCxnSpPr/>
          <p:nvPr/>
        </p:nvCxnSpPr>
        <p:spPr>
          <a:xfrm flipH="1">
            <a:off x="3466833" y="9061574"/>
            <a:ext cx="3822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رابط كسهم مستقيم 65"/>
          <p:cNvCxnSpPr/>
          <p:nvPr/>
        </p:nvCxnSpPr>
        <p:spPr>
          <a:xfrm flipH="1">
            <a:off x="1352189" y="9003785"/>
            <a:ext cx="3822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9" name="مربع نص 68"/>
          <p:cNvSpPr txBox="1"/>
          <p:nvPr/>
        </p:nvSpPr>
        <p:spPr>
          <a:xfrm>
            <a:off x="5747016" y="8686888"/>
            <a:ext cx="590225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SY" sz="1100" dirty="0" smtClean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150 مل</a:t>
            </a:r>
            <a:endParaRPr lang="ar-SY" sz="1100" dirty="0">
              <a:solidFill>
                <a:srgbClr val="52BA18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sp>
        <p:nvSpPr>
          <p:cNvPr id="70" name="مربع نص 69"/>
          <p:cNvSpPr txBox="1"/>
          <p:nvPr/>
        </p:nvSpPr>
        <p:spPr>
          <a:xfrm>
            <a:off x="3813045" y="8888100"/>
            <a:ext cx="5453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SY" sz="1100" dirty="0" smtClean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50 مل</a:t>
            </a:r>
            <a:endParaRPr lang="ar-SY" sz="1100" dirty="0">
              <a:solidFill>
                <a:srgbClr val="52BA18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sp>
        <p:nvSpPr>
          <p:cNvPr id="71" name="مربع نص 70"/>
          <p:cNvSpPr txBox="1"/>
          <p:nvPr/>
        </p:nvSpPr>
        <p:spPr>
          <a:xfrm>
            <a:off x="1623292" y="8742175"/>
            <a:ext cx="590226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SY" sz="1100" dirty="0" smtClean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100 مل</a:t>
            </a:r>
            <a:endParaRPr lang="ar-SY" sz="1100" dirty="0">
              <a:solidFill>
                <a:srgbClr val="52BA18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30" y="4469424"/>
            <a:ext cx="1473606" cy="1088200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23342" r="10542" b="20181"/>
          <a:stretch/>
        </p:blipFill>
        <p:spPr>
          <a:xfrm>
            <a:off x="438432" y="4571591"/>
            <a:ext cx="1772520" cy="848908"/>
          </a:xfrm>
          <a:prstGeom prst="rect">
            <a:avLst/>
          </a:prstGeom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6" y="4505310"/>
            <a:ext cx="1426238" cy="9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صورة ذات صل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125" flipV="1">
            <a:off x="772198" y="2581030"/>
            <a:ext cx="1050276" cy="96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نتيجة بحث الصور عن صخور ناعم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60" y="2521396"/>
            <a:ext cx="1044046" cy="10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324657"/>
            <a:ext cx="1765600" cy="13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مستطيل مستدير الزوايا 66"/>
          <p:cNvSpPr/>
          <p:nvPr/>
        </p:nvSpPr>
        <p:spPr>
          <a:xfrm>
            <a:off x="347246" y="1892805"/>
            <a:ext cx="1903190" cy="376447"/>
          </a:xfrm>
          <a:prstGeom prst="roundRect">
            <a:avLst/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66" name="مستطيل مستدير الزوايا 65"/>
          <p:cNvSpPr/>
          <p:nvPr/>
        </p:nvSpPr>
        <p:spPr>
          <a:xfrm>
            <a:off x="2476083" y="1887537"/>
            <a:ext cx="1903190" cy="376447"/>
          </a:xfrm>
          <a:prstGeom prst="roundRect">
            <a:avLst/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65" name="مستطيل مستدير الزوايا 64"/>
          <p:cNvSpPr/>
          <p:nvPr/>
        </p:nvSpPr>
        <p:spPr>
          <a:xfrm>
            <a:off x="4603218" y="1887537"/>
            <a:ext cx="1903190" cy="376447"/>
          </a:xfrm>
          <a:prstGeom prst="roundRect">
            <a:avLst/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5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sp>
        <p:nvSpPr>
          <p:cNvPr id="25" name="مستطيل مستدير الزوايا 24"/>
          <p:cNvSpPr/>
          <p:nvPr/>
        </p:nvSpPr>
        <p:spPr>
          <a:xfrm>
            <a:off x="4603218" y="2410414"/>
            <a:ext cx="1903190" cy="1225994"/>
          </a:xfrm>
          <a:prstGeom prst="roundRect">
            <a:avLst/>
          </a:prstGeom>
          <a:noFill/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/>
              <a:t>   </a:t>
            </a:r>
          </a:p>
        </p:txBody>
      </p:sp>
      <p:grpSp>
        <p:nvGrpSpPr>
          <p:cNvPr id="26" name="مجموعة 25"/>
          <p:cNvGrpSpPr/>
          <p:nvPr/>
        </p:nvGrpSpPr>
        <p:grpSpPr>
          <a:xfrm>
            <a:off x="2648975" y="659832"/>
            <a:ext cx="1560050" cy="437978"/>
            <a:chOff x="2254786" y="3315238"/>
            <a:chExt cx="2348432" cy="437978"/>
          </a:xfrm>
        </p:grpSpPr>
        <p:sp>
          <p:nvSpPr>
            <p:cNvPr id="27" name="مستطيل مستدير الزوايا 26"/>
            <p:cNvSpPr/>
            <p:nvPr/>
          </p:nvSpPr>
          <p:spPr>
            <a:xfrm>
              <a:off x="2254786" y="3315238"/>
              <a:ext cx="2348432" cy="4379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42" name="مربع نص 41"/>
            <p:cNvSpPr txBox="1"/>
            <p:nvPr/>
          </p:nvSpPr>
          <p:spPr>
            <a:xfrm>
              <a:off x="2827715" y="3364954"/>
              <a:ext cx="1202573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600" dirty="0" smtClean="0"/>
                <a:t>أنوا ع الصخور</a:t>
              </a:r>
              <a:endParaRPr lang="ar-SY" sz="1600" dirty="0"/>
            </a:p>
          </p:txBody>
        </p:sp>
      </p:grpSp>
      <p:sp>
        <p:nvSpPr>
          <p:cNvPr id="43" name="مربع نص 42"/>
          <p:cNvSpPr txBox="1"/>
          <p:nvPr/>
        </p:nvSpPr>
        <p:spPr>
          <a:xfrm>
            <a:off x="4999214" y="1796725"/>
            <a:ext cx="1111202" cy="4230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600" dirty="0" smtClean="0"/>
              <a:t>صخور رملية</a:t>
            </a:r>
            <a:endParaRPr lang="ar-SY" sz="1600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2826918" y="1809972"/>
            <a:ext cx="1204176" cy="4230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600" dirty="0" smtClean="0"/>
              <a:t>صخور طينية</a:t>
            </a:r>
            <a:endParaRPr lang="ar-SY" sz="1600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718739" y="1806523"/>
            <a:ext cx="1168910" cy="4230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Y" sz="1600" dirty="0" smtClean="0"/>
              <a:t>صخور جيرية</a:t>
            </a:r>
            <a:endParaRPr lang="ar-SY" sz="1600" dirty="0"/>
          </a:p>
        </p:txBody>
      </p:sp>
      <p:grpSp>
        <p:nvGrpSpPr>
          <p:cNvPr id="46" name="مجموعة 45"/>
          <p:cNvGrpSpPr/>
          <p:nvPr/>
        </p:nvGrpSpPr>
        <p:grpSpPr>
          <a:xfrm>
            <a:off x="4603218" y="3750135"/>
            <a:ext cx="1903190" cy="770856"/>
            <a:chOff x="4603218" y="5825133"/>
            <a:chExt cx="1903190" cy="876336"/>
          </a:xfrm>
        </p:grpSpPr>
        <p:sp>
          <p:nvSpPr>
            <p:cNvPr id="47" name="مستطيل مستدير الزوايا 46"/>
            <p:cNvSpPr/>
            <p:nvPr/>
          </p:nvSpPr>
          <p:spPr>
            <a:xfrm>
              <a:off x="4603218" y="5853763"/>
              <a:ext cx="1903190" cy="8477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48" name="مربع نص 47"/>
            <p:cNvSpPr txBox="1"/>
            <p:nvPr/>
          </p:nvSpPr>
          <p:spPr>
            <a:xfrm>
              <a:off x="4603218" y="5825133"/>
              <a:ext cx="1903190" cy="83973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ملمسها خشن</a:t>
              </a:r>
            </a:p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(مفككة)</a:t>
              </a:r>
            </a:p>
          </p:txBody>
        </p:sp>
      </p:grpSp>
      <p:grpSp>
        <p:nvGrpSpPr>
          <p:cNvPr id="49" name="مجموعة 48"/>
          <p:cNvGrpSpPr/>
          <p:nvPr/>
        </p:nvGrpSpPr>
        <p:grpSpPr>
          <a:xfrm>
            <a:off x="2477405" y="3758167"/>
            <a:ext cx="1926606" cy="762824"/>
            <a:chOff x="2477405" y="5834264"/>
            <a:chExt cx="1926606" cy="867205"/>
          </a:xfrm>
        </p:grpSpPr>
        <p:sp>
          <p:nvSpPr>
            <p:cNvPr id="50" name="مستطيل مستدير الزوايا 49"/>
            <p:cNvSpPr/>
            <p:nvPr/>
          </p:nvSpPr>
          <p:spPr>
            <a:xfrm>
              <a:off x="2477405" y="5853763"/>
              <a:ext cx="1926606" cy="8477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51" name="مربع نص 50"/>
            <p:cNvSpPr txBox="1"/>
            <p:nvPr/>
          </p:nvSpPr>
          <p:spPr>
            <a:xfrm>
              <a:off x="2504171" y="5834264"/>
              <a:ext cx="1876424" cy="83973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ملمسها ناعم</a:t>
              </a:r>
            </a:p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(متماسكة)</a:t>
              </a:r>
              <a:endParaRPr lang="ar-SY" sz="1400" dirty="0"/>
            </a:p>
          </p:txBody>
        </p:sp>
      </p:grpSp>
      <p:grpSp>
        <p:nvGrpSpPr>
          <p:cNvPr id="52" name="مجموعة 51"/>
          <p:cNvGrpSpPr/>
          <p:nvPr/>
        </p:nvGrpSpPr>
        <p:grpSpPr>
          <a:xfrm>
            <a:off x="322217" y="3758166"/>
            <a:ext cx="1926715" cy="771812"/>
            <a:chOff x="322217" y="5833034"/>
            <a:chExt cx="1926715" cy="877423"/>
          </a:xfrm>
        </p:grpSpPr>
        <p:sp>
          <p:nvSpPr>
            <p:cNvPr id="53" name="مستطيل مستدير الزوايا 52"/>
            <p:cNvSpPr/>
            <p:nvPr/>
          </p:nvSpPr>
          <p:spPr>
            <a:xfrm>
              <a:off x="345742" y="5862751"/>
              <a:ext cx="1903190" cy="8477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54" name="مربع نص 53"/>
            <p:cNvSpPr txBox="1"/>
            <p:nvPr/>
          </p:nvSpPr>
          <p:spPr>
            <a:xfrm>
              <a:off x="322217" y="5833034"/>
              <a:ext cx="1903190" cy="83973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ar-SY" sz="1400" dirty="0"/>
                <a:t>ملمسها ناعم</a:t>
              </a:r>
            </a:p>
            <a:p>
              <a:pPr algn="ctr">
                <a:lnSpc>
                  <a:spcPct val="150000"/>
                </a:lnSpc>
              </a:pPr>
              <a:r>
                <a:rPr lang="ar-SY" sz="1400" dirty="0"/>
                <a:t>(</a:t>
              </a:r>
              <a:r>
                <a:rPr lang="ar-SY" sz="1400" dirty="0" smtClean="0"/>
                <a:t>متماسكة جداً)</a:t>
              </a:r>
              <a:endParaRPr lang="ar-SY" sz="1400" dirty="0"/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1695478" y="6362230"/>
            <a:ext cx="3464398" cy="806153"/>
            <a:chOff x="1611635" y="6288056"/>
            <a:chExt cx="3646958" cy="806153"/>
          </a:xfrm>
        </p:grpSpPr>
        <p:sp>
          <p:nvSpPr>
            <p:cNvPr id="72" name="مستطيل مستدير الزوايا 71"/>
            <p:cNvSpPr/>
            <p:nvPr/>
          </p:nvSpPr>
          <p:spPr>
            <a:xfrm>
              <a:off x="2004616" y="6308911"/>
              <a:ext cx="2872184" cy="7852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55" name="مربع نص 54"/>
            <p:cNvSpPr txBox="1"/>
            <p:nvPr/>
          </p:nvSpPr>
          <p:spPr>
            <a:xfrm>
              <a:off x="1611635" y="6288056"/>
              <a:ext cx="3646958" cy="70487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الطباشير أصلها من الصخور</a:t>
              </a:r>
            </a:p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وهي شكل من أشكال الحجر الجيري</a:t>
              </a:r>
            </a:p>
          </p:txBody>
        </p:sp>
      </p:grpSp>
      <p:sp>
        <p:nvSpPr>
          <p:cNvPr id="58" name="مستطيل مستدير الزوايا 57"/>
          <p:cNvSpPr/>
          <p:nvPr/>
        </p:nvSpPr>
        <p:spPr>
          <a:xfrm>
            <a:off x="2477405" y="2410414"/>
            <a:ext cx="1903190" cy="1225994"/>
          </a:xfrm>
          <a:prstGeom prst="roundRect">
            <a:avLst/>
          </a:prstGeom>
          <a:noFill/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sp>
        <p:nvSpPr>
          <p:cNvPr id="61" name="مستطيل مستدير الزوايا 60"/>
          <p:cNvSpPr/>
          <p:nvPr/>
        </p:nvSpPr>
        <p:spPr>
          <a:xfrm>
            <a:off x="345742" y="2410414"/>
            <a:ext cx="1903190" cy="1225994"/>
          </a:xfrm>
          <a:prstGeom prst="roundRect">
            <a:avLst/>
          </a:prstGeom>
          <a:noFill/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/>
              <a:t>   </a:t>
            </a:r>
          </a:p>
        </p:txBody>
      </p:sp>
      <p:sp>
        <p:nvSpPr>
          <p:cNvPr id="62" name="Freeform 65"/>
          <p:cNvSpPr/>
          <p:nvPr/>
        </p:nvSpPr>
        <p:spPr>
          <a:xfrm rot="16200000" flipH="1" flipV="1">
            <a:off x="3086800" y="1455089"/>
            <a:ext cx="764364" cy="66375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Freeform 65"/>
          <p:cNvSpPr/>
          <p:nvPr/>
        </p:nvSpPr>
        <p:spPr>
          <a:xfrm rot="864167" flipV="1">
            <a:off x="3367692" y="1344082"/>
            <a:ext cx="1923953" cy="312058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Freeform 65"/>
          <p:cNvSpPr/>
          <p:nvPr/>
        </p:nvSpPr>
        <p:spPr>
          <a:xfrm rot="20735833" flipH="1" flipV="1">
            <a:off x="1591682" y="1342548"/>
            <a:ext cx="1911364" cy="310016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9" name="Freeform 65"/>
          <p:cNvSpPr/>
          <p:nvPr/>
        </p:nvSpPr>
        <p:spPr>
          <a:xfrm rot="11346329" flipH="1">
            <a:off x="1284539" y="4712783"/>
            <a:ext cx="2137520" cy="335187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مستطيل مستدير الزوايا 69"/>
          <p:cNvSpPr/>
          <p:nvPr/>
        </p:nvSpPr>
        <p:spPr>
          <a:xfrm>
            <a:off x="2477405" y="5210171"/>
            <a:ext cx="1903190" cy="1037435"/>
          </a:xfrm>
          <a:prstGeom prst="roundRect">
            <a:avLst/>
          </a:prstGeom>
          <a:noFill/>
          <a:ln>
            <a:solidFill>
              <a:srgbClr val="52BA1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pic>
        <p:nvPicPr>
          <p:cNvPr id="3074" name="Picture 2" descr="نتيجة بحث الصور عن طباشي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00" y="5280244"/>
            <a:ext cx="1862555" cy="95028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2769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 rot="372131">
            <a:off x="2664637" y="474791"/>
            <a:ext cx="211949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الثالث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6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574888" y="1547657"/>
            <a:ext cx="3148619" cy="388269"/>
            <a:chOff x="3722415" y="1757192"/>
            <a:chExt cx="3148619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3722415" y="1757192"/>
              <a:ext cx="3148619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تنوع نباتات الصحراء في بلادي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3927047" y="2145461"/>
              <a:ext cx="2865120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مربع نص 33"/>
          <p:cNvSpPr txBox="1"/>
          <p:nvPr/>
        </p:nvSpPr>
        <p:spPr>
          <a:xfrm>
            <a:off x="508236" y="2010769"/>
            <a:ext cx="568321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/>
              <a:t>تنمو النباتات الطبيعية الحولية وتزهر بعد هطول الأمطار وتختفي في مواسم أخرى.</a:t>
            </a:r>
          </a:p>
        </p:txBody>
      </p:sp>
      <p:sp>
        <p:nvSpPr>
          <p:cNvPr id="41" name="مربع نص 40"/>
          <p:cNvSpPr txBox="1"/>
          <p:nvPr/>
        </p:nvSpPr>
        <p:spPr>
          <a:xfrm>
            <a:off x="508236" y="2716190"/>
            <a:ext cx="5683212" cy="4230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Y"/>
            </a:defPPr>
            <a:lvl1pPr rtl="0">
              <a:defRPr>
                <a:latin typeface="Al-Jazeera-Arabic-Regular" panose="01000500000000020006" pitchFamily="2" charset="-78"/>
                <a:cs typeface="Al-Jazeera-Arabic-Regular" panose="01000500000000020006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ar-SY" sz="1600" dirty="0" smtClean="0"/>
              <a:t>تنمو النباتات المعمرة طوال السنة مثل ( العرفج – النخل ).</a:t>
            </a: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928593"/>
              </p:ext>
            </p:extLst>
          </p:nvPr>
        </p:nvGraphicFramePr>
        <p:xfrm>
          <a:off x="598190" y="6244928"/>
          <a:ext cx="5715831" cy="23713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91178">
                  <a:extLst>
                    <a:ext uri="{9D8B030D-6E8A-4147-A177-3AD203B41FA5}">
                      <a16:colId xmlns:a16="http://schemas.microsoft.com/office/drawing/2014/main" val="1436044024"/>
                    </a:ext>
                  </a:extLst>
                </a:gridCol>
                <a:gridCol w="2291178">
                  <a:extLst>
                    <a:ext uri="{9D8B030D-6E8A-4147-A177-3AD203B41FA5}">
                      <a16:colId xmlns:a16="http://schemas.microsoft.com/office/drawing/2014/main" val="285163419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339450108"/>
                    </a:ext>
                  </a:extLst>
                </a:gridCol>
              </a:tblGrid>
              <a:tr h="504741">
                <a:tc gridSpan="3">
                  <a:txBody>
                    <a:bodyPr/>
                    <a:lstStyle/>
                    <a:p>
                      <a:pPr algn="ctr"/>
                      <a:r>
                        <a:rPr lang="ar-SY" sz="16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مقارنة بين النباتات</a:t>
                      </a:r>
                      <a:r>
                        <a:rPr lang="ar-SY" sz="16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الحولية والنباتات المعمرة</a:t>
                      </a:r>
                      <a:endParaRPr lang="en-US" sz="16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52BA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357933"/>
                  </a:ext>
                </a:extLst>
              </a:tr>
              <a:tr h="504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نبات معمر</a:t>
                      </a:r>
                      <a:endParaRPr lang="en-US" sz="14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نبات</a:t>
                      </a:r>
                      <a:r>
                        <a:rPr lang="ar-SY" sz="14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حولي</a:t>
                      </a:r>
                      <a:endParaRPr lang="en-US" sz="14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0919444"/>
                  </a:ext>
                </a:extLst>
              </a:tr>
              <a:tr h="857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صغيرة</a:t>
                      </a:r>
                      <a:r>
                        <a:rPr lang="ar-SY" sz="14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الحجم والأوراق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جذورها طويلة وممتدة</a:t>
                      </a:r>
                      <a:endParaRPr lang="en-US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صغيرة</a:t>
                      </a:r>
                      <a:r>
                        <a:rPr lang="ar-SY" sz="14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الحجم والأوراق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جذورها طويلة وممتدة</a:t>
                      </a:r>
                      <a:endParaRPr lang="en-US" sz="14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التشابه</a:t>
                      </a:r>
                      <a:endParaRPr lang="en-US" sz="14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19771"/>
                  </a:ext>
                </a:extLst>
              </a:tr>
              <a:tr h="504741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</a:pPr>
                      <a:r>
                        <a:rPr lang="ar-SY" sz="1400" kern="1200" dirty="0" smtClean="0">
                          <a:solidFill>
                            <a:schemeClr val="dk1"/>
                          </a:solidFill>
                          <a:latin typeface="Al-Jazeera-Arabic-Regular" panose="01000500000000020006" pitchFamily="2" charset="-78"/>
                          <a:ea typeface="+mn-ea"/>
                          <a:cs typeface="Al-Jazeera-Arabic-Regular" panose="01000500000000020006" pitchFamily="2" charset="-78"/>
                        </a:rPr>
                        <a:t>تنمو وتزهر طوال العام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l-Jazeera-Arabic-Regular" panose="01000500000000020006" pitchFamily="2" charset="-78"/>
                        <a:ea typeface="+mn-ea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</a:pPr>
                      <a:r>
                        <a:rPr lang="ar-SY" sz="1400" kern="1200" dirty="0" smtClean="0">
                          <a:solidFill>
                            <a:schemeClr val="dk1"/>
                          </a:solidFill>
                          <a:latin typeface="Al-Jazeera-Arabic-Regular" panose="01000500000000020006" pitchFamily="2" charset="-78"/>
                          <a:ea typeface="+mn-ea"/>
                          <a:cs typeface="Al-Jazeera-Arabic-Regular" panose="01000500000000020006" pitchFamily="2" charset="-78"/>
                        </a:rPr>
                        <a:t>تنمو</a:t>
                      </a:r>
                      <a:r>
                        <a:rPr lang="ar-SY" sz="1400" kern="1200" baseline="0" dirty="0" smtClean="0">
                          <a:solidFill>
                            <a:schemeClr val="dk1"/>
                          </a:solidFill>
                          <a:latin typeface="Al-Jazeera-Arabic-Regular" panose="01000500000000020006" pitchFamily="2" charset="-78"/>
                          <a:ea typeface="+mn-ea"/>
                          <a:cs typeface="Al-Jazeera-Arabic-Regular" panose="01000500000000020006" pitchFamily="2" charset="-78"/>
                        </a:rPr>
                        <a:t> بعد المطر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l-Jazeera-Arabic-Regular" panose="01000500000000020006" pitchFamily="2" charset="-78"/>
                        <a:ea typeface="+mn-ea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</a:pPr>
                      <a:r>
                        <a:rPr lang="ar-SY" sz="1400" kern="1200" dirty="0" smtClean="0">
                          <a:solidFill>
                            <a:schemeClr val="dk1"/>
                          </a:solidFill>
                          <a:latin typeface="Al-Jazeera-Arabic-Regular" panose="01000500000000020006" pitchFamily="2" charset="-78"/>
                          <a:ea typeface="+mn-ea"/>
                          <a:cs typeface="Al-Jazeera-Arabic-Regular" panose="01000500000000020006" pitchFamily="2" charset="-78"/>
                        </a:rPr>
                        <a:t>الاختلاف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l-Jazeera-Arabic-Regular" panose="01000500000000020006" pitchFamily="2" charset="-78"/>
                        <a:ea typeface="+mn-ea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628489"/>
                  </a:ext>
                </a:extLst>
              </a:tr>
            </a:tbl>
          </a:graphicData>
        </a:graphic>
      </p:graphicFrame>
      <p:grpSp>
        <p:nvGrpSpPr>
          <p:cNvPr id="18" name="مجموعة 17"/>
          <p:cNvGrpSpPr/>
          <p:nvPr/>
        </p:nvGrpSpPr>
        <p:grpSpPr>
          <a:xfrm>
            <a:off x="614405" y="3508586"/>
            <a:ext cx="5699615" cy="2495100"/>
            <a:chOff x="351594" y="3490135"/>
            <a:chExt cx="5843324" cy="2558011"/>
          </a:xfrm>
        </p:grpSpPr>
        <p:pic>
          <p:nvPicPr>
            <p:cNvPr id="14" name="صورة 13"/>
            <p:cNvPicPr>
              <a:picLocks noChangeAspect="1"/>
            </p:cNvPicPr>
            <p:nvPr/>
          </p:nvPicPr>
          <p:blipFill>
            <a:blip r:embed="rId3">
              <a:lum contrast="20000"/>
            </a:blip>
            <a:stretch>
              <a:fillRect/>
            </a:stretch>
          </p:blipFill>
          <p:spPr>
            <a:xfrm>
              <a:off x="2420126" y="3490135"/>
              <a:ext cx="1860954" cy="2555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4">
              <a:lum contrast="20000"/>
            </a:blip>
            <a:stretch>
              <a:fillRect/>
            </a:stretch>
          </p:blipFill>
          <p:spPr>
            <a:xfrm>
              <a:off x="351594" y="3490135"/>
              <a:ext cx="1952853" cy="2555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5">
              <a:lum contrast="20000"/>
            </a:blip>
            <a:stretch>
              <a:fillRect/>
            </a:stretch>
          </p:blipFill>
          <p:spPr>
            <a:xfrm>
              <a:off x="4385078" y="4843858"/>
              <a:ext cx="1809840" cy="12042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  <p:pic>
          <p:nvPicPr>
            <p:cNvPr id="4098" name="Picture 2" descr="صورة ذات صلة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78" y="3490135"/>
              <a:ext cx="1809840" cy="12533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  <a:extLst/>
          </p:spPr>
        </p:pic>
      </p:grpSp>
      <p:grpSp>
        <p:nvGrpSpPr>
          <p:cNvPr id="35" name="مجموعة 34"/>
          <p:cNvGrpSpPr/>
          <p:nvPr/>
        </p:nvGrpSpPr>
        <p:grpSpPr>
          <a:xfrm>
            <a:off x="6191448" y="2097381"/>
            <a:ext cx="292548" cy="338554"/>
            <a:chOff x="6191448" y="2097381"/>
            <a:chExt cx="292548" cy="338554"/>
          </a:xfrm>
        </p:grpSpPr>
        <p:sp>
          <p:nvSpPr>
            <p:cNvPr id="49" name="شكل بيضاوي 48"/>
            <p:cNvSpPr/>
            <p:nvPr/>
          </p:nvSpPr>
          <p:spPr>
            <a:xfrm>
              <a:off x="6191448" y="2120383"/>
              <a:ext cx="292548" cy="292550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600"/>
            </a:p>
          </p:txBody>
        </p:sp>
        <p:sp>
          <p:nvSpPr>
            <p:cNvPr id="50" name="مربع نص 49"/>
            <p:cNvSpPr txBox="1"/>
            <p:nvPr/>
          </p:nvSpPr>
          <p:spPr>
            <a:xfrm>
              <a:off x="6245228" y="2097381"/>
              <a:ext cx="184987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6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1</a:t>
              </a:r>
              <a:endParaRPr lang="ar-SY" sz="16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30" name="مجموعة 29"/>
          <p:cNvGrpSpPr/>
          <p:nvPr/>
        </p:nvGrpSpPr>
        <p:grpSpPr>
          <a:xfrm>
            <a:off x="6191448" y="2793110"/>
            <a:ext cx="292548" cy="338554"/>
            <a:chOff x="6191448" y="2793110"/>
            <a:chExt cx="292548" cy="338554"/>
          </a:xfrm>
        </p:grpSpPr>
        <p:sp>
          <p:nvSpPr>
            <p:cNvPr id="53" name="شكل بيضاوي 52"/>
            <p:cNvSpPr/>
            <p:nvPr/>
          </p:nvSpPr>
          <p:spPr>
            <a:xfrm>
              <a:off x="6191448" y="2816112"/>
              <a:ext cx="292548" cy="292550"/>
            </a:xfrm>
            <a:prstGeom prst="ellipse">
              <a:avLst/>
            </a:prstGeom>
            <a:solidFill>
              <a:srgbClr val="52BA1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Y" sz="1600"/>
            </a:p>
          </p:txBody>
        </p:sp>
        <p:sp>
          <p:nvSpPr>
            <p:cNvPr id="61" name="مربع نص 60"/>
            <p:cNvSpPr txBox="1"/>
            <p:nvPr/>
          </p:nvSpPr>
          <p:spPr>
            <a:xfrm>
              <a:off x="6245228" y="2793110"/>
              <a:ext cx="184987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Y" sz="16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2</a:t>
              </a:r>
              <a:endParaRPr lang="ar-SY" sz="16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8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7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452716"/>
              </p:ext>
            </p:extLst>
          </p:nvPr>
        </p:nvGraphicFramePr>
        <p:xfrm>
          <a:off x="158748" y="568028"/>
          <a:ext cx="6369056" cy="503584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8603">
                  <a:extLst>
                    <a:ext uri="{9D8B030D-6E8A-4147-A177-3AD203B41FA5}">
                      <a16:colId xmlns:a16="http://schemas.microsoft.com/office/drawing/2014/main" val="1436044024"/>
                    </a:ext>
                  </a:extLst>
                </a:gridCol>
                <a:gridCol w="1518603">
                  <a:extLst>
                    <a:ext uri="{9D8B030D-6E8A-4147-A177-3AD203B41FA5}">
                      <a16:colId xmlns:a16="http://schemas.microsoft.com/office/drawing/2014/main" val="2191143627"/>
                    </a:ext>
                  </a:extLst>
                </a:gridCol>
                <a:gridCol w="1518603">
                  <a:extLst>
                    <a:ext uri="{9D8B030D-6E8A-4147-A177-3AD203B41FA5}">
                      <a16:colId xmlns:a16="http://schemas.microsoft.com/office/drawing/2014/main" val="817034514"/>
                    </a:ext>
                  </a:extLst>
                </a:gridCol>
                <a:gridCol w="1518603">
                  <a:extLst>
                    <a:ext uri="{9D8B030D-6E8A-4147-A177-3AD203B41FA5}">
                      <a16:colId xmlns:a16="http://schemas.microsoft.com/office/drawing/2014/main" val="1951018994"/>
                    </a:ext>
                  </a:extLst>
                </a:gridCol>
                <a:gridCol w="294644">
                  <a:extLst>
                    <a:ext uri="{9D8B030D-6E8A-4147-A177-3AD203B41FA5}">
                      <a16:colId xmlns:a16="http://schemas.microsoft.com/office/drawing/2014/main" val="339450108"/>
                    </a:ext>
                  </a:extLst>
                </a:gridCol>
              </a:tblGrid>
              <a:tr h="562272">
                <a:tc gridSpan="5">
                  <a:txBody>
                    <a:bodyPr/>
                    <a:lstStyle/>
                    <a:p>
                      <a:pPr algn="ctr"/>
                      <a:r>
                        <a:rPr lang="ar-SY" sz="16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مقارنة بين النباتات</a:t>
                      </a:r>
                      <a:r>
                        <a:rPr lang="ar-SY" sz="16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الحولية والنباتات المعمرة</a:t>
                      </a:r>
                      <a:endParaRPr lang="en-US" sz="16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52BA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357933"/>
                  </a:ext>
                </a:extLst>
              </a:tr>
              <a:tr h="5098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فصل الصيف</a:t>
                      </a:r>
                      <a:endParaRPr lang="en-US" sz="14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فصل الربيع</a:t>
                      </a:r>
                      <a:endParaRPr lang="en-US" sz="14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فصل الشتاء</a:t>
                      </a:r>
                      <a:endParaRPr lang="en-US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فصل الخريف</a:t>
                      </a:r>
                      <a:endParaRPr lang="en-US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0919444"/>
                  </a:ext>
                </a:extLst>
              </a:tr>
              <a:tr h="19095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تموت النباتات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Y" sz="12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الأقحوان - الكحيل</a:t>
                      </a:r>
                      <a:endParaRPr lang="en-US" sz="12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تتفتح النباتات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Y" sz="12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الأقحوان - الكحيل</a:t>
                      </a:r>
                      <a:endParaRPr lang="en-US" sz="12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تهطل الأمطار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Y" sz="12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الأقحوان - الكحيل</a:t>
                      </a:r>
                      <a:endParaRPr lang="en-US" sz="12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لا يوجد نبات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2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الأقحوان - الكحيل</a:t>
                      </a:r>
                      <a:endParaRPr lang="en-US" sz="12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2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نبات</a:t>
                      </a:r>
                      <a:r>
                        <a:rPr lang="ar-SY" sz="12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حولي</a:t>
                      </a:r>
                      <a:endParaRPr lang="en-US" sz="12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vert="vert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19771"/>
                  </a:ext>
                </a:extLst>
              </a:tr>
              <a:tr h="20542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تسقط</a:t>
                      </a:r>
                      <a:r>
                        <a:rPr lang="ar-SY" sz="14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أورق</a:t>
                      </a: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النبات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200" dirty="0" err="1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العفرج</a:t>
                      </a:r>
                      <a:r>
                        <a:rPr lang="ar-SY" sz="12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– الرمث</a:t>
                      </a:r>
                      <a:endParaRPr lang="en-US" sz="12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تزهر النبات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200" dirty="0" err="1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العفرج</a:t>
                      </a:r>
                      <a:r>
                        <a:rPr lang="ar-SY" sz="12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– الرمث</a:t>
                      </a:r>
                      <a:endParaRPr lang="en-US" sz="12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لا يموت النبات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200" dirty="0" err="1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العفرج</a:t>
                      </a:r>
                      <a:r>
                        <a:rPr lang="ar-SY" sz="12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– الرمث</a:t>
                      </a:r>
                      <a:endParaRPr lang="en-US" sz="12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14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ar-SY" sz="7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4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لا يموت النبات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200" dirty="0" err="1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العفرج</a:t>
                      </a:r>
                      <a:r>
                        <a:rPr lang="ar-SY" sz="1200" baseline="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 – الرمث</a:t>
                      </a:r>
                      <a:endParaRPr lang="en-US" sz="1200" dirty="0" smtClean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ar-SY" sz="1200" dirty="0" smtClean="0">
                          <a:latin typeface="Al-Jazeera-Arabic-Regular" panose="01000500000000020006" pitchFamily="2" charset="-78"/>
                          <a:cs typeface="Al-Jazeera-Arabic-Regular" panose="01000500000000020006" pitchFamily="2" charset="-78"/>
                        </a:rPr>
                        <a:t>نبات معمر</a:t>
                      </a:r>
                      <a:endParaRPr lang="en-US" sz="1200" dirty="0">
                        <a:latin typeface="Al-Jazeera-Arabic-Regular" panose="01000500000000020006" pitchFamily="2" charset="-78"/>
                        <a:cs typeface="Al-Jazeera-Arabic-Regular" panose="01000500000000020006" pitchFamily="2" charset="-78"/>
                      </a:endParaRPr>
                    </a:p>
                  </a:txBody>
                  <a:tcPr vert="vert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628489"/>
                  </a:ext>
                </a:extLst>
              </a:tr>
            </a:tbl>
          </a:graphicData>
        </a:graphic>
      </p:graphicFrame>
      <p:grpSp>
        <p:nvGrpSpPr>
          <p:cNvPr id="2" name="مجموعة 1"/>
          <p:cNvGrpSpPr/>
          <p:nvPr/>
        </p:nvGrpSpPr>
        <p:grpSpPr>
          <a:xfrm>
            <a:off x="158748" y="1815191"/>
            <a:ext cx="6369056" cy="3032912"/>
            <a:chOff x="158748" y="1815191"/>
            <a:chExt cx="6369056" cy="3032912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689" y="1815191"/>
              <a:ext cx="1473670" cy="10262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451" y="1815883"/>
              <a:ext cx="1473671" cy="10255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871" y="1823399"/>
              <a:ext cx="1463192" cy="10182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4" name="صورة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51" y="1823399"/>
              <a:ext cx="1462870" cy="10180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12" y="3821667"/>
              <a:ext cx="1474990" cy="10264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871" y="3829876"/>
              <a:ext cx="1463192" cy="10182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7" name="صورة 16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791" y="3821667"/>
              <a:ext cx="1474990" cy="10264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8" name="صورة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029" y="3821667"/>
              <a:ext cx="1474990" cy="10264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9" name="مستطيل 18"/>
            <p:cNvSpPr/>
            <p:nvPr/>
          </p:nvSpPr>
          <p:spPr>
            <a:xfrm>
              <a:off x="158748" y="3553330"/>
              <a:ext cx="6369056" cy="69850"/>
            </a:xfrm>
            <a:prstGeom prst="rect">
              <a:avLst/>
            </a:prstGeom>
            <a:solidFill>
              <a:srgbClr val="52BA1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81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/>
          <p:cNvGrpSpPr/>
          <p:nvPr/>
        </p:nvGrpSpPr>
        <p:grpSpPr>
          <a:xfrm>
            <a:off x="364330" y="2247346"/>
            <a:ext cx="2204250" cy="2156968"/>
            <a:chOff x="297335" y="4987312"/>
            <a:chExt cx="2339982" cy="2289788"/>
          </a:xfrm>
        </p:grpSpPr>
        <p:sp>
          <p:nvSpPr>
            <p:cNvPr id="62" name="مستطيل مستدير الزوايا 61"/>
            <p:cNvSpPr/>
            <p:nvPr/>
          </p:nvSpPr>
          <p:spPr>
            <a:xfrm>
              <a:off x="339827" y="5167990"/>
              <a:ext cx="2264856" cy="2109110"/>
            </a:xfrm>
            <a:prstGeom prst="roundRect">
              <a:avLst>
                <a:gd name="adj" fmla="val 1015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64" name="مربع نص 63"/>
            <p:cNvSpPr txBox="1"/>
            <p:nvPr/>
          </p:nvSpPr>
          <p:spPr>
            <a:xfrm>
              <a:off x="750010" y="6853701"/>
              <a:ext cx="1452642" cy="30777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إضافة سماد للتربة</a:t>
              </a:r>
              <a:endParaRPr lang="ar-SY" sz="1400" dirty="0"/>
            </a:p>
          </p:txBody>
        </p:sp>
        <p:sp>
          <p:nvSpPr>
            <p:cNvPr id="65" name="مستطيل مستدير الزوايا 64"/>
            <p:cNvSpPr/>
            <p:nvPr/>
          </p:nvSpPr>
          <p:spPr>
            <a:xfrm>
              <a:off x="447196" y="5015905"/>
              <a:ext cx="2050120" cy="298136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66" name="مربع نص 65"/>
            <p:cNvSpPr txBox="1"/>
            <p:nvPr/>
          </p:nvSpPr>
          <p:spPr>
            <a:xfrm>
              <a:off x="297335" y="4987312"/>
              <a:ext cx="2339982" cy="3267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/>
                <a:t>استصلاح الأراضي </a:t>
              </a:r>
              <a:r>
                <a:rPr lang="ar-SY" sz="1400" dirty="0" smtClean="0"/>
                <a:t>الصحراوية</a:t>
              </a:r>
              <a:endParaRPr lang="ar-SY" sz="1400" dirty="0"/>
            </a:p>
          </p:txBody>
        </p:sp>
        <p:pic>
          <p:nvPicPr>
            <p:cNvPr id="20" name="صورة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4"/>
            <a:stretch/>
          </p:blipFill>
          <p:spPr>
            <a:xfrm>
              <a:off x="598190" y="5468110"/>
              <a:ext cx="1738272" cy="12876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</p:spPr>
        </p:pic>
      </p:grpSp>
      <p:sp>
        <p:nvSpPr>
          <p:cNvPr id="52" name="مستطيل مستدير الزوايا 51"/>
          <p:cNvSpPr/>
          <p:nvPr/>
        </p:nvSpPr>
        <p:spPr>
          <a:xfrm>
            <a:off x="852718" y="7839075"/>
            <a:ext cx="3412875" cy="1303107"/>
          </a:xfrm>
          <a:prstGeom prst="roundRect">
            <a:avLst>
              <a:gd name="adj" fmla="val 10163"/>
            </a:avLst>
          </a:prstGeom>
          <a:solidFill>
            <a:schemeClr val="bg1"/>
          </a:solidFill>
          <a:ln>
            <a:solidFill>
              <a:srgbClr val="52BA1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   </a:t>
            </a:r>
            <a:endParaRPr lang="ar-SY" dirty="0"/>
          </a:p>
        </p:txBody>
      </p:sp>
      <p:pic>
        <p:nvPicPr>
          <p:cNvPr id="1030" name="Picture 6" descr="صورة ذات صل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84" y="7874023"/>
            <a:ext cx="2632004" cy="123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 rot="476927">
            <a:off x="2721544" y="460502"/>
            <a:ext cx="200567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800" dirty="0" smtClean="0">
                <a:solidFill>
                  <a:srgbClr val="59C71A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الدرس الرابع</a:t>
            </a:r>
            <a:endParaRPr lang="ar-SY" sz="2800" dirty="0">
              <a:solidFill>
                <a:srgbClr val="59C71A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51594" y="8989412"/>
            <a:ext cx="493194" cy="493192"/>
            <a:chOff x="270628" y="9891930"/>
            <a:chExt cx="588018" cy="588016"/>
          </a:xfrm>
        </p:grpSpPr>
        <p:sp>
          <p:nvSpPr>
            <p:cNvPr id="6" name="شكل بيضاوي 5"/>
            <p:cNvSpPr/>
            <p:nvPr/>
          </p:nvSpPr>
          <p:spPr>
            <a:xfrm>
              <a:off x="270628" y="9891930"/>
              <a:ext cx="588016" cy="588016"/>
            </a:xfrm>
            <a:prstGeom prst="ellipse">
              <a:avLst/>
            </a:prstGeom>
            <a:solidFill>
              <a:srgbClr val="59C71A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270628" y="9929071"/>
              <a:ext cx="588018" cy="513732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SY" sz="2200" dirty="0" smtClean="0">
                  <a:solidFill>
                    <a:schemeClr val="bg1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8</a:t>
              </a:r>
              <a:endParaRPr lang="ar-SY" sz="2200" dirty="0">
                <a:solidFill>
                  <a:schemeClr val="bg1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494738" y="1547657"/>
            <a:ext cx="3228769" cy="388269"/>
            <a:chOff x="3642265" y="1757192"/>
            <a:chExt cx="3228769" cy="388269"/>
          </a:xfrm>
        </p:grpSpPr>
        <p:sp>
          <p:nvSpPr>
            <p:cNvPr id="9" name="مربع نص 8"/>
            <p:cNvSpPr txBox="1"/>
            <p:nvPr/>
          </p:nvSpPr>
          <p:spPr>
            <a:xfrm>
              <a:off x="3642265" y="1757192"/>
              <a:ext cx="3228769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/>
              <a:r>
                <a:rPr lang="ar-SY" sz="1600" dirty="0" smtClean="0">
                  <a:solidFill>
                    <a:srgbClr val="52BA18"/>
                  </a:solidFill>
                  <a:latin typeface="Al-Jazeera-Arabic-Bold" panose="01000500000000020006" pitchFamily="2" charset="-78"/>
                  <a:cs typeface="Al-Jazeera-Arabic-Bold" panose="01000500000000020006" pitchFamily="2" charset="-78"/>
                </a:rPr>
                <a:t>- ما هي المشاكل المعيقة للزراعة ؟</a:t>
              </a:r>
              <a:endParaRPr lang="ar-SY" sz="1600" dirty="0">
                <a:solidFill>
                  <a:srgbClr val="52BA1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3781315" y="2145461"/>
              <a:ext cx="3010852" cy="0"/>
            </a:xfrm>
            <a:prstGeom prst="line">
              <a:avLst/>
            </a:prstGeom>
            <a:ln w="19050">
              <a:solidFill>
                <a:srgbClr val="52BA1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/>
          <p:cNvGrpSpPr/>
          <p:nvPr/>
        </p:nvGrpSpPr>
        <p:grpSpPr>
          <a:xfrm>
            <a:off x="2767306" y="4403335"/>
            <a:ext cx="1392850" cy="704631"/>
            <a:chOff x="2734740" y="3315238"/>
            <a:chExt cx="1392850" cy="450148"/>
          </a:xfrm>
        </p:grpSpPr>
        <p:sp>
          <p:nvSpPr>
            <p:cNvPr id="26" name="مستطيل مستدير الزوايا 25"/>
            <p:cNvSpPr/>
            <p:nvPr/>
          </p:nvSpPr>
          <p:spPr>
            <a:xfrm>
              <a:off x="2734740" y="3315238"/>
              <a:ext cx="1388524" cy="4379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BA1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27" name="مربع نص 26"/>
            <p:cNvSpPr txBox="1"/>
            <p:nvPr/>
          </p:nvSpPr>
          <p:spPr>
            <a:xfrm>
              <a:off x="2739068" y="3426832"/>
              <a:ext cx="1388522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600" dirty="0" smtClean="0"/>
                <a:t>معوقات الزراعة</a:t>
              </a:r>
              <a:endParaRPr lang="ar-SY" sz="1600" dirty="0"/>
            </a:p>
          </p:txBody>
        </p:sp>
      </p:grpSp>
      <p:sp>
        <p:nvSpPr>
          <p:cNvPr id="28" name="Freeform 65"/>
          <p:cNvSpPr/>
          <p:nvPr/>
        </p:nvSpPr>
        <p:spPr>
          <a:xfrm rot="17694978" flipV="1">
            <a:off x="3137899" y="3607901"/>
            <a:ext cx="1573707" cy="287719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9" name="مجموعة 28"/>
          <p:cNvGrpSpPr/>
          <p:nvPr/>
        </p:nvGrpSpPr>
        <p:grpSpPr>
          <a:xfrm>
            <a:off x="3777896" y="7839070"/>
            <a:ext cx="2400317" cy="1333898"/>
            <a:chOff x="239303" y="3395595"/>
            <a:chExt cx="5956278" cy="289911"/>
          </a:xfrm>
        </p:grpSpPr>
        <p:sp>
          <p:nvSpPr>
            <p:cNvPr id="31" name="مستطيل مستدير الزوايا 30"/>
            <p:cNvSpPr/>
            <p:nvPr/>
          </p:nvSpPr>
          <p:spPr>
            <a:xfrm>
              <a:off x="258986" y="3395595"/>
              <a:ext cx="5936595" cy="283219"/>
            </a:xfrm>
            <a:prstGeom prst="roundRect">
              <a:avLst>
                <a:gd name="adj" fmla="val 10163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dirty="0" smtClean="0"/>
                <a:t>   </a:t>
              </a:r>
              <a:endParaRPr lang="ar-SY" dirty="0"/>
            </a:p>
          </p:txBody>
        </p:sp>
        <p:sp>
          <p:nvSpPr>
            <p:cNvPr id="32" name="مربع نص 31"/>
            <p:cNvSpPr txBox="1"/>
            <p:nvPr/>
          </p:nvSpPr>
          <p:spPr>
            <a:xfrm>
              <a:off x="239303" y="3409104"/>
              <a:ext cx="5956278" cy="27640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ar-SY" sz="1400" dirty="0" smtClean="0"/>
                <a:t>الخضروات والفواكه نزرعها في بلادي بعد تحسين التربة وتوفير الحاجات الأساسية لنمو النبات</a:t>
              </a:r>
              <a:endParaRPr lang="ar-SY" sz="1400" dirty="0"/>
            </a:p>
          </p:txBody>
        </p:sp>
      </p:grpSp>
      <p:grpSp>
        <p:nvGrpSpPr>
          <p:cNvPr id="17" name="مجموعة 16"/>
          <p:cNvGrpSpPr/>
          <p:nvPr/>
        </p:nvGrpSpPr>
        <p:grpSpPr>
          <a:xfrm>
            <a:off x="442057" y="4929185"/>
            <a:ext cx="2095782" cy="2296064"/>
            <a:chOff x="516119" y="1710575"/>
            <a:chExt cx="1912272" cy="2437449"/>
          </a:xfrm>
        </p:grpSpPr>
        <p:sp>
          <p:nvSpPr>
            <p:cNvPr id="58" name="مستطيل مستدير الزوايا 57"/>
            <p:cNvSpPr/>
            <p:nvPr/>
          </p:nvSpPr>
          <p:spPr>
            <a:xfrm>
              <a:off x="516119" y="1889228"/>
              <a:ext cx="1912272" cy="2258796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pic>
          <p:nvPicPr>
            <p:cNvPr id="1034" name="Picture 10" descr="صورة ذات صلة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35" y="2192733"/>
              <a:ext cx="1693119" cy="12698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  <a:extLst/>
          </p:spPr>
        </p:pic>
        <p:sp>
          <p:nvSpPr>
            <p:cNvPr id="57" name="مربع نص 56"/>
            <p:cNvSpPr txBox="1"/>
            <p:nvPr/>
          </p:nvSpPr>
          <p:spPr>
            <a:xfrm>
              <a:off x="787045" y="3543687"/>
              <a:ext cx="1377300" cy="52322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زراعة أشجار كبيرة</a:t>
              </a:r>
            </a:p>
            <a:p>
              <a:pPr algn="ctr"/>
              <a:r>
                <a:rPr lang="ar-SY" sz="1400" dirty="0" err="1"/>
                <a:t>مصدات</a:t>
              </a:r>
              <a:r>
                <a:rPr lang="ar-SY" sz="1400" dirty="0"/>
                <a:t> ل</a:t>
              </a:r>
              <a:r>
                <a:rPr lang="ar-SY" sz="1400" dirty="0" smtClean="0"/>
                <a:t>لرياح</a:t>
              </a:r>
              <a:endParaRPr lang="ar-SY" sz="1400" dirty="0"/>
            </a:p>
          </p:txBody>
        </p:sp>
        <p:sp>
          <p:nvSpPr>
            <p:cNvPr id="59" name="مستطيل مستدير الزوايا 58"/>
            <p:cNvSpPr/>
            <p:nvPr/>
          </p:nvSpPr>
          <p:spPr>
            <a:xfrm>
              <a:off x="1008554" y="1737143"/>
              <a:ext cx="927402" cy="298136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48" name="مربع نص 47"/>
            <p:cNvSpPr txBox="1"/>
            <p:nvPr/>
          </p:nvSpPr>
          <p:spPr>
            <a:xfrm>
              <a:off x="1082109" y="1710575"/>
              <a:ext cx="780291" cy="3267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الـرياح</a:t>
              </a:r>
              <a:endParaRPr lang="ar-SY" sz="1400" dirty="0"/>
            </a:p>
          </p:txBody>
        </p:sp>
      </p:grpSp>
      <p:sp>
        <p:nvSpPr>
          <p:cNvPr id="19" name="AutoShape 12" descr="صورة ذات صل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مجموعة 21"/>
          <p:cNvGrpSpPr/>
          <p:nvPr/>
        </p:nvGrpSpPr>
        <p:grpSpPr>
          <a:xfrm>
            <a:off x="4387258" y="2237953"/>
            <a:ext cx="1977426" cy="2126373"/>
            <a:chOff x="5383650" y="4346664"/>
            <a:chExt cx="2099190" cy="2257309"/>
          </a:xfrm>
        </p:grpSpPr>
        <p:sp>
          <p:nvSpPr>
            <p:cNvPr id="70" name="مستطيل مستدير الزوايا 69"/>
            <p:cNvSpPr/>
            <p:nvPr/>
          </p:nvSpPr>
          <p:spPr>
            <a:xfrm>
              <a:off x="5383650" y="4508720"/>
              <a:ext cx="2099190" cy="2095253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72" name="مربع نص 71"/>
            <p:cNvSpPr txBox="1"/>
            <p:nvPr/>
          </p:nvSpPr>
          <p:spPr>
            <a:xfrm>
              <a:off x="5802538" y="6163179"/>
              <a:ext cx="1268297" cy="30777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البيوت المحمية</a:t>
              </a:r>
              <a:endParaRPr lang="ar-SY" sz="1400" dirty="0"/>
            </a:p>
          </p:txBody>
        </p:sp>
        <p:sp>
          <p:nvSpPr>
            <p:cNvPr id="73" name="مستطيل مستدير الزوايا 72"/>
            <p:cNvSpPr/>
            <p:nvPr/>
          </p:nvSpPr>
          <p:spPr>
            <a:xfrm>
              <a:off x="5597010" y="4356635"/>
              <a:ext cx="1672470" cy="298136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74" name="مربع نص 73"/>
            <p:cNvSpPr txBox="1"/>
            <p:nvPr/>
          </p:nvSpPr>
          <p:spPr>
            <a:xfrm>
              <a:off x="5592684" y="4346664"/>
              <a:ext cx="167247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/>
                <a:t>ارتفاع درجات الحرارة</a:t>
              </a:r>
            </a:p>
          </p:txBody>
        </p:sp>
        <p:pic>
          <p:nvPicPr>
            <p:cNvPr id="1038" name="Picture 14" descr="صورة ذات صلة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91" y="4823398"/>
              <a:ext cx="1799256" cy="12058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  <a:extLst/>
          </p:spPr>
        </p:pic>
      </p:grpSp>
      <p:sp>
        <p:nvSpPr>
          <p:cNvPr id="78" name="Freeform 65"/>
          <p:cNvSpPr/>
          <p:nvPr/>
        </p:nvSpPr>
        <p:spPr>
          <a:xfrm rot="3905022" flipH="1" flipV="1">
            <a:off x="2216393" y="3609448"/>
            <a:ext cx="1570652" cy="287160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9" name="Freeform 65"/>
          <p:cNvSpPr/>
          <p:nvPr/>
        </p:nvSpPr>
        <p:spPr>
          <a:xfrm rot="3905022">
            <a:off x="3137899" y="5584195"/>
            <a:ext cx="1573707" cy="287719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0" name="Freeform 65"/>
          <p:cNvSpPr/>
          <p:nvPr/>
        </p:nvSpPr>
        <p:spPr>
          <a:xfrm rot="17694978" flipH="1">
            <a:off x="2216393" y="5585742"/>
            <a:ext cx="1570652" cy="287160"/>
          </a:xfrm>
          <a:custGeom>
            <a:avLst/>
            <a:gdLst>
              <a:gd name="connsiteX0" fmla="*/ 0 w 9372600"/>
              <a:gd name="connsiteY0" fmla="*/ 1555682 h 1555682"/>
              <a:gd name="connsiteX1" fmla="*/ 2943225 w 9372600"/>
              <a:gd name="connsiteY1" fmla="*/ 12632 h 1555682"/>
              <a:gd name="connsiteX2" fmla="*/ 7343775 w 9372600"/>
              <a:gd name="connsiteY2" fmla="*/ 784157 h 1555682"/>
              <a:gd name="connsiteX3" fmla="*/ 9372600 w 9372600"/>
              <a:gd name="connsiteY3" fmla="*/ 41207 h 155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1555682">
                <a:moveTo>
                  <a:pt x="0" y="1555682"/>
                </a:moveTo>
                <a:cubicBezTo>
                  <a:pt x="859631" y="848450"/>
                  <a:pt x="1719263" y="141219"/>
                  <a:pt x="2943225" y="12632"/>
                </a:cubicBezTo>
                <a:cubicBezTo>
                  <a:pt x="4167187" y="-115955"/>
                  <a:pt x="6272213" y="779395"/>
                  <a:pt x="7343775" y="784157"/>
                </a:cubicBezTo>
                <a:cubicBezTo>
                  <a:pt x="8415337" y="788919"/>
                  <a:pt x="8893968" y="415063"/>
                  <a:pt x="9372600" y="41207"/>
                </a:cubicBezTo>
              </a:path>
            </a:pathLst>
          </a:custGeom>
          <a:noFill/>
          <a:ln w="6350">
            <a:solidFill>
              <a:srgbClr val="3E8C12"/>
            </a:solidFill>
            <a:prstDash val="dash"/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3" name="مجموعة 22"/>
          <p:cNvGrpSpPr/>
          <p:nvPr/>
        </p:nvGrpSpPr>
        <p:grpSpPr>
          <a:xfrm>
            <a:off x="4387258" y="4929185"/>
            <a:ext cx="1977426" cy="2317297"/>
            <a:chOff x="4387258" y="5222799"/>
            <a:chExt cx="1977426" cy="2317297"/>
          </a:xfrm>
        </p:grpSpPr>
        <p:sp>
          <p:nvSpPr>
            <p:cNvPr id="82" name="مستطيل مستدير الزوايا 81"/>
            <p:cNvSpPr/>
            <p:nvPr/>
          </p:nvSpPr>
          <p:spPr>
            <a:xfrm>
              <a:off x="4387258" y="5375455"/>
              <a:ext cx="1977426" cy="2164641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83" name="مربع نص 82"/>
            <p:cNvSpPr txBox="1"/>
            <p:nvPr/>
          </p:nvSpPr>
          <p:spPr>
            <a:xfrm>
              <a:off x="4774722" y="6887628"/>
              <a:ext cx="1208985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200" dirty="0" smtClean="0"/>
                <a:t>الري بالتنقيط</a:t>
              </a:r>
            </a:p>
            <a:p>
              <a:pPr algn="ctr"/>
              <a:r>
                <a:rPr lang="ar-SY" sz="1200" dirty="0" smtClean="0"/>
                <a:t>معالجة المياه</a:t>
              </a:r>
            </a:p>
            <a:p>
              <a:pPr algn="ctr"/>
              <a:r>
                <a:rPr lang="ar-SY" sz="1200" dirty="0" smtClean="0"/>
                <a:t>ترشيد المستهلك</a:t>
              </a:r>
              <a:endParaRPr lang="ar-SY" sz="1200" dirty="0"/>
            </a:p>
          </p:txBody>
        </p:sp>
        <p:sp>
          <p:nvSpPr>
            <p:cNvPr id="84" name="مستطيل مستدير الزوايا 83"/>
            <p:cNvSpPr/>
            <p:nvPr/>
          </p:nvSpPr>
          <p:spPr>
            <a:xfrm>
              <a:off x="4897242" y="5232192"/>
              <a:ext cx="957458" cy="280843"/>
            </a:xfrm>
            <a:prstGeom prst="roundRect">
              <a:avLst>
                <a:gd name="adj" fmla="val 12682"/>
              </a:avLst>
            </a:prstGeom>
            <a:solidFill>
              <a:schemeClr val="bg1"/>
            </a:solidFill>
            <a:ln>
              <a:solidFill>
                <a:srgbClr val="52BA1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1600" dirty="0" smtClean="0"/>
                <a:t>   </a:t>
              </a:r>
              <a:endParaRPr lang="ar-SY" sz="1600" dirty="0"/>
            </a:p>
          </p:txBody>
        </p:sp>
        <p:sp>
          <p:nvSpPr>
            <p:cNvPr id="85" name="مربع نص 84"/>
            <p:cNvSpPr txBox="1"/>
            <p:nvPr/>
          </p:nvSpPr>
          <p:spPr>
            <a:xfrm>
              <a:off x="4889092" y="5222799"/>
              <a:ext cx="96560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Y"/>
              </a:defPPr>
              <a:lvl1pPr rtl="0">
                <a:defRPr>
                  <a:latin typeface="Al-Jazeera-Arabic-Regular" panose="01000500000000020006" pitchFamily="2" charset="-78"/>
                  <a:cs typeface="Al-Jazeera-Arabic-Regular" panose="01000500000000020006" pitchFamily="2" charset="-78"/>
                </a:defRPr>
              </a:lvl1pPr>
            </a:lstStyle>
            <a:p>
              <a:pPr algn="ctr"/>
              <a:r>
                <a:rPr lang="ar-SY" sz="1400" dirty="0" smtClean="0"/>
                <a:t>قلة المياه</a:t>
              </a:r>
              <a:endParaRPr lang="ar-SY" sz="1400" dirty="0"/>
            </a:p>
          </p:txBody>
        </p:sp>
        <p:pic>
          <p:nvPicPr>
            <p:cNvPr id="1040" name="Picture 16" descr="صورة ذات صلة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7" b="5671"/>
            <a:stretch/>
          </p:blipFill>
          <p:spPr bwMode="auto">
            <a:xfrm>
              <a:off x="4572894" y="5673839"/>
              <a:ext cx="1612636" cy="1196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52BA18"/>
              </a:solidFill>
            </a:ln>
            <a:effectLst/>
            <a:extLst/>
          </p:spPr>
        </p:pic>
      </p:grpSp>
      <p:cxnSp>
        <p:nvCxnSpPr>
          <p:cNvPr id="3" name="رابط مستقيم 2"/>
          <p:cNvCxnSpPr/>
          <p:nvPr/>
        </p:nvCxnSpPr>
        <p:spPr>
          <a:xfrm>
            <a:off x="460375" y="7645400"/>
            <a:ext cx="5904309" cy="0"/>
          </a:xfrm>
          <a:prstGeom prst="line">
            <a:avLst/>
          </a:prstGeom>
          <a:ln w="28575">
            <a:solidFill>
              <a:srgbClr val="52BA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73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2113</TotalTime>
  <Words>1516</Words>
  <Application>Microsoft Office PowerPoint</Application>
  <PresentationFormat>A4 Paper (210x297 mm)</PresentationFormat>
  <Paragraphs>564</Paragraphs>
  <Slides>23</Slides>
  <Notes>13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0" baseType="lpstr">
      <vt:lpstr>Al-Jazeera-Arabic-Bold</vt:lpstr>
      <vt:lpstr>Al-Jazeera-Arabic-Regular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Ahmad Alfakhouri</dc:creator>
  <cp:lastModifiedBy>LENOVO</cp:lastModifiedBy>
  <cp:revision>157</cp:revision>
  <dcterms:created xsi:type="dcterms:W3CDTF">2018-04-21T21:10:05Z</dcterms:created>
  <dcterms:modified xsi:type="dcterms:W3CDTF">2019-01-30T23:34:51Z</dcterms:modified>
</cp:coreProperties>
</file>